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51"/>
  </p:notesMasterIdLst>
  <p:sldIdLst>
    <p:sldId id="256" r:id="rId2"/>
    <p:sldId id="258" r:id="rId3"/>
    <p:sldId id="257" r:id="rId4"/>
    <p:sldId id="266" r:id="rId5"/>
    <p:sldId id="267" r:id="rId6"/>
    <p:sldId id="268" r:id="rId7"/>
    <p:sldId id="259" r:id="rId8"/>
    <p:sldId id="269" r:id="rId9"/>
    <p:sldId id="270" r:id="rId10"/>
    <p:sldId id="271" r:id="rId11"/>
    <p:sldId id="272" r:id="rId12"/>
    <p:sldId id="260" r:id="rId13"/>
    <p:sldId id="309" r:id="rId14"/>
    <p:sldId id="310" r:id="rId15"/>
    <p:sldId id="311" r:id="rId16"/>
    <p:sldId id="325" r:id="rId17"/>
    <p:sldId id="313" r:id="rId18"/>
    <p:sldId id="314" r:id="rId19"/>
    <p:sldId id="315" r:id="rId20"/>
    <p:sldId id="330" r:id="rId21"/>
    <p:sldId id="316" r:id="rId22"/>
    <p:sldId id="331" r:id="rId23"/>
    <p:sldId id="326" r:id="rId24"/>
    <p:sldId id="332" r:id="rId25"/>
    <p:sldId id="318" r:id="rId26"/>
    <p:sldId id="333" r:id="rId27"/>
    <p:sldId id="319" r:id="rId28"/>
    <p:sldId id="329" r:id="rId29"/>
    <p:sldId id="320" r:id="rId30"/>
    <p:sldId id="321" r:id="rId31"/>
    <p:sldId id="322" r:id="rId32"/>
    <p:sldId id="323" r:id="rId33"/>
    <p:sldId id="324" r:id="rId34"/>
    <p:sldId id="273" r:id="rId35"/>
    <p:sldId id="274" r:id="rId36"/>
    <p:sldId id="275" r:id="rId37"/>
    <p:sldId id="276" r:id="rId38"/>
    <p:sldId id="277" r:id="rId39"/>
    <p:sldId id="261" r:id="rId40"/>
    <p:sldId id="278" r:id="rId41"/>
    <p:sldId id="279" r:id="rId42"/>
    <p:sldId id="280" r:id="rId43"/>
    <p:sldId id="281" r:id="rId44"/>
    <p:sldId id="262" r:id="rId45"/>
    <p:sldId id="282" r:id="rId46"/>
    <p:sldId id="283" r:id="rId47"/>
    <p:sldId id="284" r:id="rId48"/>
    <p:sldId id="327" r:id="rId49"/>
    <p:sldId id="32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455"/>
    <p:restoredTop sz="94734"/>
  </p:normalViewPr>
  <p:slideViewPr>
    <p:cSldViewPr snapToGrid="0" snapToObjects="1">
      <p:cViewPr varScale="1">
        <p:scale>
          <a:sx n="137" d="100"/>
          <a:sy n="137" d="100"/>
        </p:scale>
        <p:origin x="11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2/10/26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2/10/26</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2/10/26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2/10/26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2/10/26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2/10/26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2/10/26</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2/10/26</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6.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0.png"/></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10.png"/><Relationship Id="rId2" Type="http://schemas.openxmlformats.org/officeDocument/2006/relationships/image" Target="../media/image810.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170.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Linear Programming</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Advanced Algorithms</a:t>
            </a:r>
            <a:br>
              <a:rPr lang="en-US" dirty="0"/>
            </a:br>
            <a:r>
              <a:rPr lang="en-US" dirty="0"/>
              <a:t>Mark Floryan</a:t>
            </a:r>
            <a:br>
              <a:rPr lang="en-US" dirty="0"/>
            </a:br>
            <a:br>
              <a:rPr lang="en-US" dirty="0"/>
            </a:br>
            <a:r>
              <a:rPr lang="en-US" dirty="0"/>
              <a:t>CLRS Ch. 29</a:t>
            </a:r>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Overall LP Process</a:t>
            </a:r>
          </a:p>
        </p:txBody>
      </p:sp>
      <p:sp>
        <p:nvSpPr>
          <p:cNvPr id="6" name="Content Placeholder 2">
            <a:extLst>
              <a:ext uri="{FF2B5EF4-FFF2-40B4-BE49-F238E27FC236}">
                <a16:creationId xmlns:a16="http://schemas.microsoft.com/office/drawing/2014/main" id="{7E7EAAD9-97C9-E948-A17D-CE4207906A80}"/>
              </a:ext>
            </a:extLst>
          </p:cNvPr>
          <p:cNvSpPr txBox="1">
            <a:spLocks/>
          </p:cNvSpPr>
          <p:nvPr/>
        </p:nvSpPr>
        <p:spPr>
          <a:xfrm>
            <a:off x="936006" y="1400752"/>
            <a:ext cx="1846951"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Model your problem using linear functions</a:t>
            </a:r>
          </a:p>
        </p:txBody>
      </p:sp>
      <p:sp>
        <p:nvSpPr>
          <p:cNvPr id="7" name="Content Placeholder 2">
            <a:extLst>
              <a:ext uri="{FF2B5EF4-FFF2-40B4-BE49-F238E27FC236}">
                <a16:creationId xmlns:a16="http://schemas.microsoft.com/office/drawing/2014/main" id="{B8AFE4D5-A18A-9845-9161-8C3971D44B7A}"/>
              </a:ext>
            </a:extLst>
          </p:cNvPr>
          <p:cNvSpPr txBox="1">
            <a:spLocks/>
          </p:cNvSpPr>
          <p:nvPr/>
        </p:nvSpPr>
        <p:spPr>
          <a:xfrm>
            <a:off x="3615594"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Put LP into proper format.</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*Standard Form</a:t>
            </a:r>
            <a:br>
              <a:rPr lang="en-US" sz="2000" i="1" dirty="0">
                <a:solidFill>
                  <a:schemeClr val="bg1"/>
                </a:solidFill>
              </a:rPr>
            </a:br>
            <a:r>
              <a:rPr lang="en-US" sz="2000" i="1" dirty="0">
                <a:solidFill>
                  <a:schemeClr val="bg1"/>
                </a:solidFill>
              </a:rPr>
              <a:t>*Slack Form</a:t>
            </a:r>
          </a:p>
        </p:txBody>
      </p:sp>
      <p:sp>
        <p:nvSpPr>
          <p:cNvPr id="8" name="Content Placeholder 2">
            <a:extLst>
              <a:ext uri="{FF2B5EF4-FFF2-40B4-BE49-F238E27FC236}">
                <a16:creationId xmlns:a16="http://schemas.microsoft.com/office/drawing/2014/main" id="{493102EE-C0C1-0944-948D-926BB9281396}"/>
              </a:ext>
            </a:extLst>
          </p:cNvPr>
          <p:cNvSpPr txBox="1">
            <a:spLocks/>
          </p:cNvSpPr>
          <p:nvPr/>
        </p:nvSpPr>
        <p:spPr>
          <a:xfrm>
            <a:off x="6326987" y="1400752"/>
            <a:ext cx="1878756" cy="3218953"/>
          </a:xfrm>
          <a:prstGeom prst="rect">
            <a:avLst/>
          </a:prstGeom>
          <a:solidFill>
            <a:schemeClr val="bg2">
              <a:lumMod val="10000"/>
              <a:lumOff val="9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Known Linear Programming Algorithms.</a:t>
            </a: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endParaRPr lang="en-US" sz="2000" dirty="0">
              <a:solidFill>
                <a:schemeClr val="bg1"/>
              </a:solidFill>
            </a:endParaRPr>
          </a:p>
          <a:p>
            <a:pPr marL="0" indent="0" algn="ctr">
              <a:buFont typeface="Arial" panose="020B0604020202020204" pitchFamily="34" charset="0"/>
              <a:buNone/>
            </a:pPr>
            <a:r>
              <a:rPr lang="en-US" sz="2000" i="1" dirty="0">
                <a:solidFill>
                  <a:schemeClr val="bg1"/>
                </a:solidFill>
              </a:rPr>
              <a:t>*Simplex</a:t>
            </a:r>
            <a:br>
              <a:rPr lang="en-US" sz="2000" i="1" dirty="0">
                <a:solidFill>
                  <a:schemeClr val="bg1"/>
                </a:solidFill>
              </a:rPr>
            </a:br>
            <a:r>
              <a:rPr lang="en-US" sz="2000" i="1" dirty="0">
                <a:solidFill>
                  <a:schemeClr val="bg1"/>
                </a:solidFill>
              </a:rPr>
              <a:t>*Ellipsoid Method</a:t>
            </a:r>
            <a:br>
              <a:rPr lang="en-US" sz="2000" i="1" dirty="0">
                <a:solidFill>
                  <a:schemeClr val="bg1"/>
                </a:solidFill>
              </a:rPr>
            </a:br>
            <a:r>
              <a:rPr lang="en-US" sz="2000" i="1" dirty="0">
                <a:solidFill>
                  <a:schemeClr val="bg1"/>
                </a:solidFill>
              </a:rPr>
              <a:t>*Interior Point Methods</a:t>
            </a:r>
          </a:p>
        </p:txBody>
      </p:sp>
      <p:sp>
        <p:nvSpPr>
          <p:cNvPr id="9" name="Content Placeholder 2">
            <a:extLst>
              <a:ext uri="{FF2B5EF4-FFF2-40B4-BE49-F238E27FC236}">
                <a16:creationId xmlns:a16="http://schemas.microsoft.com/office/drawing/2014/main" id="{5E4783F1-5DE9-924F-99F9-B063B9215ABB}"/>
              </a:ext>
            </a:extLst>
          </p:cNvPr>
          <p:cNvSpPr txBox="1">
            <a:spLocks/>
          </p:cNvSpPr>
          <p:nvPr/>
        </p:nvSpPr>
        <p:spPr>
          <a:xfrm>
            <a:off x="9038380" y="1400752"/>
            <a:ext cx="1878756" cy="3218953"/>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Optimal Solution IFF one exists</a:t>
            </a:r>
            <a:endParaRPr lang="en-US" sz="2000" i="1" dirty="0">
              <a:solidFill>
                <a:schemeClr val="bg1"/>
              </a:solidFill>
            </a:endParaRPr>
          </a:p>
        </p:txBody>
      </p:sp>
      <p:cxnSp>
        <p:nvCxnSpPr>
          <p:cNvPr id="11" name="Straight Arrow Connector 10">
            <a:extLst>
              <a:ext uri="{FF2B5EF4-FFF2-40B4-BE49-F238E27FC236}">
                <a16:creationId xmlns:a16="http://schemas.microsoft.com/office/drawing/2014/main" id="{93C4F16B-71CD-434C-9226-A552E24C151E}"/>
              </a:ext>
            </a:extLst>
          </p:cNvPr>
          <p:cNvCxnSpPr>
            <a:stCxn id="6" idx="3"/>
            <a:endCxn id="7" idx="1"/>
          </p:cNvCxnSpPr>
          <p:nvPr/>
        </p:nvCxnSpPr>
        <p:spPr>
          <a:xfrm>
            <a:off x="2782957"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BC408B17-5347-2645-93EC-ECB55A681905}"/>
              </a:ext>
            </a:extLst>
          </p:cNvPr>
          <p:cNvCxnSpPr>
            <a:cxnSpLocks/>
            <a:stCxn id="7" idx="3"/>
          </p:cNvCxnSpPr>
          <p:nvPr/>
        </p:nvCxnSpPr>
        <p:spPr>
          <a:xfrm flipV="1">
            <a:off x="5494350" y="3010228"/>
            <a:ext cx="832637" cy="1"/>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A230C2B4-A2B0-684E-84F8-D5250FCD6374}"/>
              </a:ext>
            </a:extLst>
          </p:cNvPr>
          <p:cNvCxnSpPr>
            <a:cxnSpLocks/>
            <a:stCxn id="8" idx="3"/>
            <a:endCxn id="9" idx="1"/>
          </p:cNvCxnSpPr>
          <p:nvPr/>
        </p:nvCxnSpPr>
        <p:spPr>
          <a:xfrm>
            <a:off x="8205743" y="3010229"/>
            <a:ext cx="832637" cy="0"/>
          </a:xfrm>
          <a:prstGeom prst="straightConnector1">
            <a:avLst/>
          </a:prstGeom>
          <a:ln>
            <a:solidFill>
              <a:schemeClr val="tx1"/>
            </a:solidFill>
            <a:tailEnd type="triangle"/>
          </a:ln>
        </p:spPr>
        <p:style>
          <a:lnRef idx="1">
            <a:schemeClr val="accent2"/>
          </a:lnRef>
          <a:fillRef idx="0">
            <a:schemeClr val="accent2"/>
          </a:fillRef>
          <a:effectRef idx="0">
            <a:schemeClr val="accent2"/>
          </a:effectRef>
          <a:fontRef idx="minor">
            <a:schemeClr val="tx1"/>
          </a:fontRef>
        </p:style>
      </p:cxnSp>
      <p:sp>
        <p:nvSpPr>
          <p:cNvPr id="19" name="Content Placeholder 2">
            <a:extLst>
              <a:ext uri="{FF2B5EF4-FFF2-40B4-BE49-F238E27FC236}">
                <a16:creationId xmlns:a16="http://schemas.microsoft.com/office/drawing/2014/main" id="{28344EC2-F304-554B-AFA7-C71636F99C90}"/>
              </a:ext>
            </a:extLst>
          </p:cNvPr>
          <p:cNvSpPr txBox="1">
            <a:spLocks/>
          </p:cNvSpPr>
          <p:nvPr/>
        </p:nvSpPr>
        <p:spPr>
          <a:xfrm>
            <a:off x="936006" y="5742161"/>
            <a:ext cx="2511619" cy="79480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Usually this is the hardest part</a:t>
            </a:r>
          </a:p>
        </p:txBody>
      </p:sp>
      <p:cxnSp>
        <p:nvCxnSpPr>
          <p:cNvPr id="21" name="Straight Connector 20">
            <a:extLst>
              <a:ext uri="{FF2B5EF4-FFF2-40B4-BE49-F238E27FC236}">
                <a16:creationId xmlns:a16="http://schemas.microsoft.com/office/drawing/2014/main" id="{FF55965C-E9B9-7449-9084-BF6FDD462291}"/>
              </a:ext>
            </a:extLst>
          </p:cNvPr>
          <p:cNvCxnSpPr>
            <a:stCxn id="6" idx="2"/>
            <a:endCxn id="19" idx="0"/>
          </p:cNvCxnSpPr>
          <p:nvPr/>
        </p:nvCxnSpPr>
        <p:spPr>
          <a:xfrm>
            <a:off x="1859482" y="4619705"/>
            <a:ext cx="332334" cy="1122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60D7229E-1736-714A-AF3C-8447CFDF1C95}"/>
              </a:ext>
            </a:extLst>
          </p:cNvPr>
          <p:cNvSpPr txBox="1">
            <a:spLocks/>
          </p:cNvSpPr>
          <p:nvPr/>
        </p:nvSpPr>
        <p:spPr>
          <a:xfrm>
            <a:off x="4131799" y="5281480"/>
            <a:ext cx="2195188" cy="107956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Some algorithms require LP to be in a specific format</a:t>
            </a:r>
          </a:p>
        </p:txBody>
      </p:sp>
      <p:sp>
        <p:nvSpPr>
          <p:cNvPr id="24" name="Content Placeholder 2">
            <a:extLst>
              <a:ext uri="{FF2B5EF4-FFF2-40B4-BE49-F238E27FC236}">
                <a16:creationId xmlns:a16="http://schemas.microsoft.com/office/drawing/2014/main" id="{77607243-A022-ED45-95DA-3E663D5D1147}"/>
              </a:ext>
            </a:extLst>
          </p:cNvPr>
          <p:cNvSpPr txBox="1">
            <a:spLocks/>
          </p:cNvSpPr>
          <p:nvPr/>
        </p:nvSpPr>
        <p:spPr>
          <a:xfrm>
            <a:off x="7727113" y="5281480"/>
            <a:ext cx="2251773" cy="136249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We will study Simplex Algorithm, but usually you will use these as black boxes</a:t>
            </a:r>
          </a:p>
        </p:txBody>
      </p:sp>
      <p:cxnSp>
        <p:nvCxnSpPr>
          <p:cNvPr id="25" name="Straight Connector 24">
            <a:extLst>
              <a:ext uri="{FF2B5EF4-FFF2-40B4-BE49-F238E27FC236}">
                <a16:creationId xmlns:a16="http://schemas.microsoft.com/office/drawing/2014/main" id="{9A31337A-B78C-1043-BF80-74A74CA8B93F}"/>
              </a:ext>
            </a:extLst>
          </p:cNvPr>
          <p:cNvCxnSpPr>
            <a:cxnSpLocks/>
            <a:stCxn id="7" idx="2"/>
            <a:endCxn id="23" idx="0"/>
          </p:cNvCxnSpPr>
          <p:nvPr/>
        </p:nvCxnSpPr>
        <p:spPr>
          <a:xfrm>
            <a:off x="4554972" y="4619705"/>
            <a:ext cx="674421"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F5FEE1-0395-6747-8D4F-F50AA5247923}"/>
              </a:ext>
            </a:extLst>
          </p:cNvPr>
          <p:cNvCxnSpPr>
            <a:cxnSpLocks/>
            <a:stCxn id="8" idx="2"/>
            <a:endCxn id="24" idx="0"/>
          </p:cNvCxnSpPr>
          <p:nvPr/>
        </p:nvCxnSpPr>
        <p:spPr>
          <a:xfrm>
            <a:off x="7266365" y="4619705"/>
            <a:ext cx="1586635" cy="661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A70FD15-7ACC-CE4C-AE6E-5E9D81F86BAD}"/>
              </a:ext>
            </a:extLst>
          </p:cNvPr>
          <p:cNvSpPr/>
          <p:nvPr/>
        </p:nvSpPr>
        <p:spPr>
          <a:xfrm>
            <a:off x="3339548" y="1121135"/>
            <a:ext cx="5184250" cy="37291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8233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Other Applications of LP</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An airline wishes to schedule flight crews. The government imposes many constraints (such as number of consecutive flights worked), work hours per week, etc. Company wants to use as few employees as possible.</a:t>
            </a:r>
          </a:p>
          <a:p>
            <a:pPr marL="0" indent="0">
              <a:buNone/>
            </a:pPr>
            <a:endParaRPr lang="en-US" dirty="0"/>
          </a:p>
          <a:p>
            <a:pPr marL="0" indent="0">
              <a:buNone/>
            </a:pPr>
            <a:r>
              <a:rPr lang="en-US" dirty="0"/>
              <a:t>An oil company want to find new places to drill. They know the likelihood of a drill site paying off, the expected payout, how much it would cost to drill at each location, etc. They want to maximize profit.</a:t>
            </a:r>
          </a:p>
          <a:p>
            <a:pPr marL="0" indent="0">
              <a:buNone/>
            </a:pPr>
            <a:endParaRPr lang="en-US" dirty="0"/>
          </a:p>
          <a:p>
            <a:pPr marL="0" indent="0">
              <a:buNone/>
            </a:pPr>
            <a:r>
              <a:rPr lang="en-US" sz="2000" i="1" dirty="0"/>
              <a:t>**LP is a very general technique. If you can model your problem as a linear optimization under a set of linear constraints, you can use these algorithms!</a:t>
            </a:r>
          </a:p>
        </p:txBody>
      </p:sp>
    </p:spTree>
    <p:extLst>
      <p:ext uri="{BB962C8B-B14F-4D97-AF65-F5344CB8AC3E}">
        <p14:creationId xmlns:p14="http://schemas.microsoft.com/office/powerpoint/2010/main" val="4107199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Standard Form</a:t>
            </a:r>
          </a:p>
        </p:txBody>
      </p:sp>
    </p:spTree>
    <p:extLst>
      <p:ext uri="{BB962C8B-B14F-4D97-AF65-F5344CB8AC3E}">
        <p14:creationId xmlns:p14="http://schemas.microsoft.com/office/powerpoint/2010/main" val="4088034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Motivation for standard /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normAutofit/>
          </a:bodyPr>
          <a:lstStyle/>
          <a:p>
            <a:pPr marL="0" indent="0">
              <a:buNone/>
            </a:pPr>
            <a:r>
              <a:rPr lang="en-US" dirty="0"/>
              <a:t>It is easier to reason about Linear Programs if we have a standard format that all are required to be expressed in!</a:t>
            </a:r>
          </a:p>
          <a:p>
            <a:pPr marL="0" indent="0">
              <a:buNone/>
            </a:pPr>
            <a:endParaRPr lang="en-US" dirty="0"/>
          </a:p>
          <a:p>
            <a:pPr marL="0" indent="0">
              <a:buNone/>
            </a:pPr>
            <a:r>
              <a:rPr lang="en-US" dirty="0"/>
              <a:t>We will use a form called </a:t>
            </a:r>
            <a:r>
              <a:rPr lang="en-US" b="1" i="1" u="sng" dirty="0"/>
              <a:t>Standard Form</a:t>
            </a:r>
            <a:r>
              <a:rPr lang="en-US" dirty="0"/>
              <a:t> for normalizing all Linear Programs.</a:t>
            </a:r>
          </a:p>
          <a:p>
            <a:pPr marL="0" indent="0">
              <a:buNone/>
            </a:pPr>
            <a:endParaRPr lang="en-US" dirty="0"/>
          </a:p>
          <a:p>
            <a:pPr marL="0" indent="0">
              <a:buNone/>
            </a:pPr>
            <a:r>
              <a:rPr lang="en-US" dirty="0"/>
              <a:t>Many algorithms either require the LP to be in standard form OR will convert it into standard form</a:t>
            </a:r>
          </a:p>
          <a:p>
            <a:pPr marL="0" indent="0">
              <a:buNone/>
            </a:pPr>
            <a:endParaRPr lang="en-US" dirty="0"/>
          </a:p>
          <a:p>
            <a:pPr marL="0" indent="0">
              <a:buNone/>
            </a:pPr>
            <a:r>
              <a:rPr lang="en-US" b="1" i="1" u="sng" dirty="0"/>
              <a:t>Slack Form</a:t>
            </a:r>
            <a:r>
              <a:rPr lang="en-US" b="1" i="1" dirty="0"/>
              <a:t> </a:t>
            </a:r>
            <a:r>
              <a:rPr lang="en-US" dirty="0"/>
              <a:t>is another popular LP form that many algorithms use (Simplex uses it)</a:t>
            </a:r>
          </a:p>
        </p:txBody>
      </p:sp>
    </p:spTree>
    <p:extLst>
      <p:ext uri="{BB962C8B-B14F-4D97-AF65-F5344CB8AC3E}">
        <p14:creationId xmlns:p14="http://schemas.microsoft.com/office/powerpoint/2010/main" val="939103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Standard From, we always maximize, all constraints are upper bound inequalities, and all variables have non-negativity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4077732"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4077732"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4077733"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4077733"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2282354"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2282354"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Tree>
    <p:extLst>
      <p:ext uri="{BB962C8B-B14F-4D97-AF65-F5344CB8AC3E}">
        <p14:creationId xmlns:p14="http://schemas.microsoft.com/office/powerpoint/2010/main" val="3907307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dirty="0"/>
              <a:t> is usually expressed with matrices, making them easy to manipulate and work with.</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endParaRPr lang="en-US" dirty="0">
                  <a:solidFill>
                    <a:schemeClr val="bg1"/>
                  </a:solidFill>
                </a:endParaRPr>
              </a:p>
              <a:p>
                <a:pPr marL="0" indent="0">
                  <a:lnSpc>
                    <a:spcPct val="100000"/>
                  </a:lnSpc>
                  <a:buFont typeface="Arial" panose="020B0604020202020204" pitchFamily="34" charset="0"/>
                  <a:buNone/>
                </a:pPr>
                <a:endParaRPr lang="en-US" dirty="0">
                  <a:solidFill>
                    <a:schemeClr val="bg1"/>
                  </a:solidFill>
                </a:endParaRPr>
              </a:p>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l="-8802" t="-28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273352"/>
                <a:ext cx="3155092" cy="936858"/>
              </a:xfrm>
              <a:prstGeom prst="rect">
                <a:avLst/>
              </a:prstGeom>
              <a:solidFill>
                <a:schemeClr val="bg2">
                  <a:lumMod val="10000"/>
                  <a:lumOff val="90000"/>
                </a:schemeClr>
              </a:solidFill>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273352"/>
                <a:ext cx="3155092" cy="936858"/>
              </a:xfrm>
              <a:prstGeom prst="rect">
                <a:avLst/>
              </a:prstGeom>
              <a:blipFill>
                <a:blip r:embed="rId3"/>
                <a:stretch>
                  <a:fillRect t="-62667" b="-109333"/>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79CAD8D-4F5D-A640-AE85-D1747D2E511A}"/>
              </a:ext>
            </a:extLst>
          </p:cNvPr>
          <p:cNvSpPr txBox="1">
            <a:spLocks/>
          </p:cNvSpPr>
          <p:nvPr/>
        </p:nvSpPr>
        <p:spPr>
          <a:xfrm>
            <a:off x="1511882" y="5801317"/>
            <a:ext cx="6762336" cy="85485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Thus, a Linear Program can be easily expressed in standard form using only the tuple of matrices {A, b, c}</a:t>
            </a:r>
          </a:p>
        </p:txBody>
      </p:sp>
    </p:spTree>
    <p:extLst>
      <p:ext uri="{BB962C8B-B14F-4D97-AF65-F5344CB8AC3E}">
        <p14:creationId xmlns:p14="http://schemas.microsoft.com/office/powerpoint/2010/main" val="418674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Standard Form (Matrix Representation)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665861"/>
          </a:xfrm>
        </p:spPr>
        <p:txBody>
          <a:bodyPr>
            <a:normAutofit/>
          </a:bodyPr>
          <a:lstStyle/>
          <a:p>
            <a:pPr marL="0" indent="0">
              <a:buNone/>
            </a:pPr>
            <a:r>
              <a:rPr lang="en-US" b="1" i="1" u="sng" dirty="0"/>
              <a:t>Standard Form</a:t>
            </a:r>
            <a:r>
              <a:rPr lang="en-US" dirty="0"/>
              <a:t> concrete example can be seen below.</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562F2C02-3C1E-634B-B1AB-DA8E77CD2597}"/>
                  </a:ext>
                </a:extLst>
              </p:cNvPr>
              <p:cNvSpPr txBox="1">
                <a:spLocks/>
              </p:cNvSpPr>
              <p:nvPr/>
            </p:nvSpPr>
            <p:spPr>
              <a:xfrm>
                <a:off x="2454880" y="3435175"/>
                <a:ext cx="5181599" cy="203474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30</m:t>
                      </m:r>
                    </m:oMath>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24</m:t>
                      </m:r>
                    </m:oMath>
                    <m:oMath xmlns:m="http://schemas.openxmlformats.org/officeDocument/2006/math">
                      <m:r>
                        <a:rPr lang="en-US" b="0" i="1" smtClean="0">
                          <a:solidFill>
                            <a:schemeClr val="bg1"/>
                          </a:solidFill>
                          <a:latin typeface="Cambria Math" panose="02040503050406030204" pitchFamily="18" charset="0"/>
                        </a:rPr>
                        <m:t>4</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36</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1" name="Content Placeholder 2">
                <a:extLst>
                  <a:ext uri="{FF2B5EF4-FFF2-40B4-BE49-F238E27FC236}">
                    <a16:creationId xmlns:a16="http://schemas.microsoft.com/office/drawing/2014/main" id="{562F2C02-3C1E-634B-B1AB-DA8E77CD2597}"/>
                  </a:ext>
                </a:extLst>
              </p:cNvPr>
              <p:cNvSpPr txBox="1">
                <a:spLocks noRot="1" noChangeAspect="1" noMove="1" noResize="1" noEditPoints="1" noAdjustHandles="1" noChangeArrowheads="1" noChangeShapeType="1" noTextEdit="1"/>
              </p:cNvSpPr>
              <p:nvPr/>
            </p:nvSpPr>
            <p:spPr>
              <a:xfrm>
                <a:off x="2454880" y="3435175"/>
                <a:ext cx="5181599" cy="203474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46217FC-C33E-BA4A-8112-28C1493A6CC5}"/>
                  </a:ext>
                </a:extLst>
              </p:cNvPr>
              <p:cNvSpPr txBox="1">
                <a:spLocks/>
              </p:cNvSpPr>
              <p:nvPr/>
            </p:nvSpPr>
            <p:spPr>
              <a:xfrm>
                <a:off x="2454881" y="2446350"/>
                <a:ext cx="3155092" cy="61812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dirty="0">
                  <a:solidFill>
                    <a:schemeClr val="bg1"/>
                  </a:solidFill>
                </a:endParaRPr>
              </a:p>
            </p:txBody>
          </p:sp>
        </mc:Choice>
        <mc:Fallback xmlns="">
          <p:sp>
            <p:nvSpPr>
              <p:cNvPr id="12" name="Content Placeholder 2">
                <a:extLst>
                  <a:ext uri="{FF2B5EF4-FFF2-40B4-BE49-F238E27FC236}">
                    <a16:creationId xmlns:a16="http://schemas.microsoft.com/office/drawing/2014/main" id="{546217FC-C33E-BA4A-8112-28C1493A6CC5}"/>
                  </a:ext>
                </a:extLst>
              </p:cNvPr>
              <p:cNvSpPr txBox="1">
                <a:spLocks noRot="1" noChangeAspect="1" noMove="1" noResize="1" noEditPoints="1" noAdjustHandles="1" noChangeArrowheads="1" noChangeShapeType="1" noTextEdit="1"/>
              </p:cNvSpPr>
              <p:nvPr/>
            </p:nvSpPr>
            <p:spPr>
              <a:xfrm>
                <a:off x="2454881" y="2446350"/>
                <a:ext cx="3155092" cy="618129"/>
              </a:xfrm>
              <a:prstGeom prst="rect">
                <a:avLst/>
              </a:prstGeom>
              <a:blipFill>
                <a:blip r:embed="rId3"/>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569BE643-46BF-B242-9938-756B11B5AC31}"/>
              </a:ext>
            </a:extLst>
          </p:cNvPr>
          <p:cNvSpPr txBox="1">
            <a:spLocks/>
          </p:cNvSpPr>
          <p:nvPr/>
        </p:nvSpPr>
        <p:spPr>
          <a:xfrm>
            <a:off x="659502" y="2474457"/>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4" name="Content Placeholder 2">
            <a:extLst>
              <a:ext uri="{FF2B5EF4-FFF2-40B4-BE49-F238E27FC236}">
                <a16:creationId xmlns:a16="http://schemas.microsoft.com/office/drawing/2014/main" id="{1BD2B270-24EE-7840-B2C4-D4B3B47D20A6}"/>
              </a:ext>
            </a:extLst>
          </p:cNvPr>
          <p:cNvSpPr txBox="1">
            <a:spLocks/>
          </p:cNvSpPr>
          <p:nvPr/>
        </p:nvSpPr>
        <p:spPr>
          <a:xfrm>
            <a:off x="659502" y="3435175"/>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68EC6B0-F624-224B-8E37-1C38E16A38C6}"/>
                  </a:ext>
                </a:extLst>
              </p:cNvPr>
              <p:cNvSpPr txBox="1">
                <a:spLocks/>
              </p:cNvSpPr>
              <p:nvPr/>
            </p:nvSpPr>
            <p:spPr>
              <a:xfrm>
                <a:off x="5834870" y="1663151"/>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e>
                            </m:mr>
                            <m:mr>
                              <m:e>
                                <m:r>
                                  <a:rPr lang="en-US" sz="2000" b="0" i="1" smtClean="0">
                                    <a:latin typeface="Cambria Math" panose="02040503050406030204" pitchFamily="18" charset="0"/>
                                  </a:rPr>
                                  <m:t>1</m:t>
                                </m:r>
                              </m:e>
                            </m:mr>
                            <m:mr>
                              <m:e>
                                <m:r>
                                  <a:rPr lang="en-US" sz="2000" b="0" i="1" smtClean="0">
                                    <a:latin typeface="Cambria Math" panose="02040503050406030204" pitchFamily="18" charset="0"/>
                                  </a:rPr>
                                  <m:t>2</m:t>
                                </m:r>
                              </m:e>
                            </m:mr>
                          </m:m>
                        </m:e>
                      </m:d>
                    </m:oMath>
                  </m:oMathPara>
                </a14:m>
                <a:endParaRPr lang="en-US" sz="2000" dirty="0"/>
              </a:p>
            </p:txBody>
          </p:sp>
        </mc:Choice>
        <mc:Fallback xmlns="">
          <p:sp>
            <p:nvSpPr>
              <p:cNvPr id="18" name="Content Placeholder 2">
                <a:extLst>
                  <a:ext uri="{FF2B5EF4-FFF2-40B4-BE49-F238E27FC236}">
                    <a16:creationId xmlns:a16="http://schemas.microsoft.com/office/drawing/2014/main" id="{668EC6B0-F624-224B-8E37-1C38E16A38C6}"/>
                  </a:ext>
                </a:extLst>
              </p:cNvPr>
              <p:cNvSpPr txBox="1">
                <a:spLocks noRot="1" noChangeAspect="1" noMove="1" noResize="1" noEditPoints="1" noAdjustHandles="1" noChangeArrowheads="1" noChangeShapeType="1" noTextEdit="1"/>
              </p:cNvSpPr>
              <p:nvPr/>
            </p:nvSpPr>
            <p:spPr>
              <a:xfrm>
                <a:off x="5834870" y="1663151"/>
                <a:ext cx="2810386" cy="1520028"/>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E9B43A2D-E83C-B64C-A83C-22C19AFA005F}"/>
              </a:ext>
            </a:extLst>
          </p:cNvPr>
          <p:cNvCxnSpPr>
            <a:cxnSpLocks/>
          </p:cNvCxnSpPr>
          <p:nvPr/>
        </p:nvCxnSpPr>
        <p:spPr>
          <a:xfrm flipH="1">
            <a:off x="5750012" y="2273352"/>
            <a:ext cx="757880" cy="2639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9AA98929-BC70-9A49-89F4-662C21866334}"/>
                  </a:ext>
                </a:extLst>
              </p:cNvPr>
              <p:cNvSpPr txBox="1">
                <a:spLocks/>
              </p:cNvSpPr>
              <p:nvPr/>
            </p:nvSpPr>
            <p:spPr>
              <a:xfrm>
                <a:off x="8274218" y="3059164"/>
                <a:ext cx="340357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matrix of constant bounds.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3</m:t>
                                </m:r>
                                <m:r>
                                  <a:rPr lang="en-US" sz="2000" b="0" i="1" smtClean="0">
                                    <a:latin typeface="Cambria Math" panose="02040503050406030204" pitchFamily="18" charset="0"/>
                                  </a:rPr>
                                  <m:t>0</m:t>
                                </m:r>
                              </m:e>
                            </m:mr>
                            <m:mr>
                              <m:e>
                                <m:r>
                                  <a:rPr lang="en-US" sz="2000" b="0" i="1" smtClean="0">
                                    <a:latin typeface="Cambria Math" panose="02040503050406030204" pitchFamily="18" charset="0"/>
                                  </a:rPr>
                                  <m:t>24</m:t>
                                </m:r>
                              </m:e>
                            </m:mr>
                            <m:mr>
                              <m:e>
                                <m:r>
                                  <a:rPr lang="en-US" sz="2000" b="0" i="1" smtClean="0">
                                    <a:latin typeface="Cambria Math" panose="02040503050406030204" pitchFamily="18" charset="0"/>
                                  </a:rPr>
                                  <m:t>36</m:t>
                                </m:r>
                              </m:e>
                            </m:mr>
                          </m:m>
                        </m:e>
                      </m:d>
                    </m:oMath>
                  </m:oMathPara>
                </a14:m>
                <a:endParaRPr lang="en-US" sz="2000" dirty="0"/>
              </a:p>
            </p:txBody>
          </p:sp>
        </mc:Choice>
        <mc:Fallback xmlns="">
          <p:sp>
            <p:nvSpPr>
              <p:cNvPr id="20" name="Content Placeholder 2">
                <a:extLst>
                  <a:ext uri="{FF2B5EF4-FFF2-40B4-BE49-F238E27FC236}">
                    <a16:creationId xmlns:a16="http://schemas.microsoft.com/office/drawing/2014/main" id="{9AA98929-BC70-9A49-89F4-662C21866334}"/>
                  </a:ext>
                </a:extLst>
              </p:cNvPr>
              <p:cNvSpPr txBox="1">
                <a:spLocks noRot="1" noChangeAspect="1" noMove="1" noResize="1" noEditPoints="1" noAdjustHandles="1" noChangeArrowheads="1" noChangeShapeType="1" noTextEdit="1"/>
              </p:cNvSpPr>
              <p:nvPr/>
            </p:nvSpPr>
            <p:spPr>
              <a:xfrm>
                <a:off x="8274218" y="3059164"/>
                <a:ext cx="3403576" cy="1520028"/>
              </a:xfrm>
              <a:prstGeom prst="rect">
                <a:avLst/>
              </a:prstGeom>
              <a:blipFill>
                <a:blip r:embed="rId5"/>
                <a:stretch>
                  <a:fillRect/>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125E1AFC-2E83-5A42-AD66-52A6557DCE81}"/>
              </a:ext>
            </a:extLst>
          </p:cNvPr>
          <p:cNvCxnSpPr>
            <a:cxnSpLocks/>
          </p:cNvCxnSpPr>
          <p:nvPr/>
        </p:nvCxnSpPr>
        <p:spPr>
          <a:xfrm flipH="1">
            <a:off x="7727096" y="3599935"/>
            <a:ext cx="1466331" cy="2306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C1D50F8E-0A06-D343-86A1-85BA9D2BE51A}"/>
                  </a:ext>
                </a:extLst>
              </p:cNvPr>
              <p:cNvSpPr txBox="1">
                <a:spLocks/>
              </p:cNvSpPr>
              <p:nvPr/>
            </p:nvSpPr>
            <p:spPr>
              <a:xfrm>
                <a:off x="8081316" y="5017687"/>
                <a:ext cx="3344562"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all constraints. e.g.,:</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3</m:t>
                                </m:r>
                              </m:e>
                            </m:mr>
                            <m:mr>
                              <m:e>
                                <m:r>
                                  <a:rPr lang="en-US" sz="2000" b="0" i="1" smtClean="0">
                                    <a:latin typeface="Cambria Math" panose="02040503050406030204" pitchFamily="18" charset="0"/>
                                  </a:rPr>
                                  <m:t>2</m:t>
                                </m:r>
                              </m:e>
                              <m:e>
                                <m:r>
                                  <a:rPr lang="en-US" sz="2000" b="0" i="1" smtClean="0">
                                    <a:latin typeface="Cambria Math" panose="02040503050406030204" pitchFamily="18" charset="0"/>
                                  </a:rPr>
                                  <m:t>2</m:t>
                                </m:r>
                              </m:e>
                              <m:e>
                                <m:r>
                                  <a:rPr lang="en-US" sz="2000" b="0" i="1" smtClean="0">
                                    <a:latin typeface="Cambria Math" panose="02040503050406030204" pitchFamily="18" charset="0"/>
                                  </a:rPr>
                                  <m:t>5</m:t>
                                </m:r>
                              </m:e>
                            </m:mr>
                            <m:mr>
                              <m:e>
                                <m:r>
                                  <a:rPr lang="en-US" sz="2000" b="0" i="1" smtClean="0">
                                    <a:latin typeface="Cambria Math" panose="02040503050406030204" pitchFamily="18" charset="0"/>
                                  </a:rPr>
                                  <m:t>4</m:t>
                                </m:r>
                              </m:e>
                              <m:e>
                                <m:r>
                                  <a:rPr lang="en-US" sz="2000" b="0" i="1" smtClean="0">
                                    <a:latin typeface="Cambria Math" panose="02040503050406030204" pitchFamily="18" charset="0"/>
                                  </a:rPr>
                                  <m:t>1</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C1D50F8E-0A06-D343-86A1-85BA9D2BE51A}"/>
                  </a:ext>
                </a:extLst>
              </p:cNvPr>
              <p:cNvSpPr txBox="1">
                <a:spLocks noRot="1" noChangeAspect="1" noMove="1" noResize="1" noEditPoints="1" noAdjustHandles="1" noChangeArrowheads="1" noChangeShapeType="1" noTextEdit="1"/>
              </p:cNvSpPr>
              <p:nvPr/>
            </p:nvSpPr>
            <p:spPr>
              <a:xfrm>
                <a:off x="8081316" y="5017687"/>
                <a:ext cx="3344562" cy="1520028"/>
              </a:xfrm>
              <a:prstGeom prst="rect">
                <a:avLst/>
              </a:prstGeom>
              <a:blipFill>
                <a:blip r:embed="rId6"/>
                <a:stretch>
                  <a:fillRect/>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2F89DD9D-3335-AE4E-980D-19FF42C349AC}"/>
              </a:ext>
            </a:extLst>
          </p:cNvPr>
          <p:cNvCxnSpPr>
            <a:cxnSpLocks/>
          </p:cNvCxnSpPr>
          <p:nvPr/>
        </p:nvCxnSpPr>
        <p:spPr>
          <a:xfrm flipH="1" flipV="1">
            <a:off x="7727096" y="3984290"/>
            <a:ext cx="812255" cy="10333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192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Some Terminology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Some definitions regarding solutions to Linear Programs:</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2846174" y="1837038"/>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NOT violate any of the constraints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1413" y="1939001"/>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Feasible Solution:</a:t>
            </a:r>
          </a:p>
        </p:txBody>
      </p:sp>
      <p:sp>
        <p:nvSpPr>
          <p:cNvPr id="11" name="Content Placeholder 2">
            <a:extLst>
              <a:ext uri="{FF2B5EF4-FFF2-40B4-BE49-F238E27FC236}">
                <a16:creationId xmlns:a16="http://schemas.microsoft.com/office/drawing/2014/main" id="{BF7FD28B-7A2D-2441-8662-B80AD459F2AB}"/>
              </a:ext>
            </a:extLst>
          </p:cNvPr>
          <p:cNvSpPr txBox="1">
            <a:spLocks/>
          </p:cNvSpPr>
          <p:nvPr/>
        </p:nvSpPr>
        <p:spPr>
          <a:xfrm>
            <a:off x="2846174" y="2529052"/>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An assignment of the variables x</a:t>
            </a:r>
            <a:r>
              <a:rPr lang="en-US" sz="1800" baseline="-25000" dirty="0">
                <a:solidFill>
                  <a:schemeClr val="bg1"/>
                </a:solidFill>
              </a:rPr>
              <a:t>i</a:t>
            </a:r>
            <a:r>
              <a:rPr lang="en-US" sz="1800" dirty="0">
                <a:solidFill>
                  <a:schemeClr val="bg1"/>
                </a:solidFill>
              </a:rPr>
              <a:t> that DOES violate at least one of the constraints</a:t>
            </a:r>
          </a:p>
        </p:txBody>
      </p:sp>
      <p:sp>
        <p:nvSpPr>
          <p:cNvPr id="12" name="Content Placeholder 2">
            <a:extLst>
              <a:ext uri="{FF2B5EF4-FFF2-40B4-BE49-F238E27FC236}">
                <a16:creationId xmlns:a16="http://schemas.microsoft.com/office/drawing/2014/main" id="{3166032D-5481-C641-B6C1-4FC5074A4F61}"/>
              </a:ext>
            </a:extLst>
          </p:cNvPr>
          <p:cNvSpPr txBox="1">
            <a:spLocks/>
          </p:cNvSpPr>
          <p:nvPr/>
        </p:nvSpPr>
        <p:spPr>
          <a:xfrm>
            <a:off x="1141413" y="2631015"/>
            <a:ext cx="1704761" cy="549114"/>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Infeasible Solution:</a:t>
            </a:r>
          </a:p>
        </p:txBody>
      </p:sp>
      <p:sp>
        <p:nvSpPr>
          <p:cNvPr id="13" name="Content Placeholder 2">
            <a:extLst>
              <a:ext uri="{FF2B5EF4-FFF2-40B4-BE49-F238E27FC236}">
                <a16:creationId xmlns:a16="http://schemas.microsoft.com/office/drawing/2014/main" id="{287273CE-393A-0C4A-8F7F-306A61A9E13E}"/>
              </a:ext>
            </a:extLst>
          </p:cNvPr>
          <p:cNvSpPr txBox="1">
            <a:spLocks/>
          </p:cNvSpPr>
          <p:nvPr/>
        </p:nvSpPr>
        <p:spPr>
          <a:xfrm>
            <a:off x="2846174" y="3216286"/>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value of the objective function given by some feasible solution</a:t>
            </a:r>
          </a:p>
        </p:txBody>
      </p:sp>
      <p:sp>
        <p:nvSpPr>
          <p:cNvPr id="14" name="Content Placeholder 2">
            <a:extLst>
              <a:ext uri="{FF2B5EF4-FFF2-40B4-BE49-F238E27FC236}">
                <a16:creationId xmlns:a16="http://schemas.microsoft.com/office/drawing/2014/main" id="{0555E19E-7ADC-C44E-BE4C-8360AA2F05BA}"/>
              </a:ext>
            </a:extLst>
          </p:cNvPr>
          <p:cNvSpPr txBox="1">
            <a:spLocks/>
          </p:cNvSpPr>
          <p:nvPr/>
        </p:nvSpPr>
        <p:spPr>
          <a:xfrm>
            <a:off x="1141413" y="3318249"/>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Objective Value:</a:t>
            </a:r>
          </a:p>
        </p:txBody>
      </p:sp>
      <p:sp>
        <p:nvSpPr>
          <p:cNvPr id="15" name="Content Placeholder 2">
            <a:extLst>
              <a:ext uri="{FF2B5EF4-FFF2-40B4-BE49-F238E27FC236}">
                <a16:creationId xmlns:a16="http://schemas.microsoft.com/office/drawing/2014/main" id="{892E5D50-78BC-5141-A7B3-9F9F4EADA520}"/>
              </a:ext>
            </a:extLst>
          </p:cNvPr>
          <p:cNvSpPr txBox="1">
            <a:spLocks/>
          </p:cNvSpPr>
          <p:nvPr/>
        </p:nvSpPr>
        <p:spPr>
          <a:xfrm>
            <a:off x="2846174" y="390352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The highest objective value that can be obtained by any feasible solution</a:t>
            </a:r>
          </a:p>
        </p:txBody>
      </p:sp>
      <p:sp>
        <p:nvSpPr>
          <p:cNvPr id="16" name="Content Placeholder 2">
            <a:extLst>
              <a:ext uri="{FF2B5EF4-FFF2-40B4-BE49-F238E27FC236}">
                <a16:creationId xmlns:a16="http://schemas.microsoft.com/office/drawing/2014/main" id="{8AC04DA0-0CB0-1D4C-9CE0-8DB84A7A944C}"/>
              </a:ext>
            </a:extLst>
          </p:cNvPr>
          <p:cNvSpPr txBox="1">
            <a:spLocks/>
          </p:cNvSpPr>
          <p:nvPr/>
        </p:nvSpPr>
        <p:spPr>
          <a:xfrm>
            <a:off x="1141413" y="400548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Optimal Solution:</a:t>
            </a:r>
          </a:p>
        </p:txBody>
      </p:sp>
      <p:sp>
        <p:nvSpPr>
          <p:cNvPr id="17" name="Content Placeholder 2">
            <a:extLst>
              <a:ext uri="{FF2B5EF4-FFF2-40B4-BE49-F238E27FC236}">
                <a16:creationId xmlns:a16="http://schemas.microsoft.com/office/drawing/2014/main" id="{96D00E42-7885-F549-B2F6-AF59681A352F}"/>
              </a:ext>
            </a:extLst>
          </p:cNvPr>
          <p:cNvSpPr txBox="1">
            <a:spLocks/>
          </p:cNvSpPr>
          <p:nvPr/>
        </p:nvSpPr>
        <p:spPr>
          <a:xfrm>
            <a:off x="2846174" y="465656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LP has no feasible solutions, it is </a:t>
            </a:r>
            <a:r>
              <a:rPr lang="en-US" sz="1800" b="1" i="1" u="sng" dirty="0">
                <a:solidFill>
                  <a:schemeClr val="bg1"/>
                </a:solidFill>
              </a:rPr>
              <a:t>infeasible</a:t>
            </a:r>
            <a:r>
              <a:rPr lang="en-US" sz="1800" dirty="0">
                <a:solidFill>
                  <a:schemeClr val="bg1"/>
                </a:solidFill>
              </a:rPr>
              <a:t>, otherwise it is </a:t>
            </a:r>
            <a:r>
              <a:rPr lang="en-US" sz="1800" b="1" i="1" u="sng" dirty="0">
                <a:solidFill>
                  <a:schemeClr val="bg1"/>
                </a:solidFill>
              </a:rPr>
              <a:t>feasible</a:t>
            </a:r>
          </a:p>
        </p:txBody>
      </p:sp>
      <p:sp>
        <p:nvSpPr>
          <p:cNvPr id="18" name="Content Placeholder 2">
            <a:extLst>
              <a:ext uri="{FF2B5EF4-FFF2-40B4-BE49-F238E27FC236}">
                <a16:creationId xmlns:a16="http://schemas.microsoft.com/office/drawing/2014/main" id="{A6D53B5D-414B-E449-9DE3-97CF18E995BB}"/>
              </a:ext>
            </a:extLst>
          </p:cNvPr>
          <p:cNvSpPr txBox="1">
            <a:spLocks/>
          </p:cNvSpPr>
          <p:nvPr/>
        </p:nvSpPr>
        <p:spPr>
          <a:xfrm>
            <a:off x="1141413" y="4758523"/>
            <a:ext cx="1704761" cy="5491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Feasibility of LP:</a:t>
            </a:r>
          </a:p>
        </p:txBody>
      </p:sp>
      <p:sp>
        <p:nvSpPr>
          <p:cNvPr id="19" name="Content Placeholder 2">
            <a:extLst>
              <a:ext uri="{FF2B5EF4-FFF2-40B4-BE49-F238E27FC236}">
                <a16:creationId xmlns:a16="http://schemas.microsoft.com/office/drawing/2014/main" id="{03472F45-4062-B344-8F59-8F5DFEF1F169}"/>
              </a:ext>
            </a:extLst>
          </p:cNvPr>
          <p:cNvSpPr txBox="1">
            <a:spLocks/>
          </p:cNvSpPr>
          <p:nvPr/>
        </p:nvSpPr>
        <p:spPr>
          <a:xfrm>
            <a:off x="2846174" y="5409600"/>
            <a:ext cx="8274907" cy="541154"/>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1800" dirty="0">
                <a:solidFill>
                  <a:schemeClr val="bg1"/>
                </a:solidFill>
              </a:rPr>
              <a:t>If a Linear Program has an infinite optimal solution, then it is </a:t>
            </a:r>
            <a:r>
              <a:rPr lang="en-US" sz="1800" b="1" i="1" u="sng" dirty="0">
                <a:solidFill>
                  <a:schemeClr val="bg1"/>
                </a:solidFill>
              </a:rPr>
              <a:t>unbounded</a:t>
            </a:r>
            <a:r>
              <a:rPr lang="en-US" sz="1800" dirty="0">
                <a:solidFill>
                  <a:schemeClr val="bg1"/>
                </a:solidFill>
              </a:rPr>
              <a:t> </a:t>
            </a:r>
            <a:endParaRPr lang="en-US" sz="1800" b="1" i="1" u="sng" dirty="0">
              <a:solidFill>
                <a:schemeClr val="bg1"/>
              </a:solidFill>
            </a:endParaRPr>
          </a:p>
        </p:txBody>
      </p:sp>
      <p:sp>
        <p:nvSpPr>
          <p:cNvPr id="20" name="Content Placeholder 2">
            <a:extLst>
              <a:ext uri="{FF2B5EF4-FFF2-40B4-BE49-F238E27FC236}">
                <a16:creationId xmlns:a16="http://schemas.microsoft.com/office/drawing/2014/main" id="{03739847-8ECB-A44D-A741-78879911BCEC}"/>
              </a:ext>
            </a:extLst>
          </p:cNvPr>
          <p:cNvSpPr txBox="1">
            <a:spLocks/>
          </p:cNvSpPr>
          <p:nvPr/>
        </p:nvSpPr>
        <p:spPr>
          <a:xfrm>
            <a:off x="1141413" y="543742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Unbounded:</a:t>
            </a:r>
          </a:p>
        </p:txBody>
      </p:sp>
    </p:spTree>
    <p:extLst>
      <p:ext uri="{BB962C8B-B14F-4D97-AF65-F5344CB8AC3E}">
        <p14:creationId xmlns:p14="http://schemas.microsoft.com/office/powerpoint/2010/main" val="3033067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fontScale="90000"/>
          </a:bodyPr>
          <a:lstStyle/>
          <a:p>
            <a:pPr algn="ctr"/>
            <a:r>
              <a:rPr lang="en-US" dirty="0"/>
              <a:t>Converting Linear Programs to Standard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There are four issues we might need to contend with when converting to Standard Form:</a:t>
            </a:r>
          </a:p>
        </p:txBody>
      </p:sp>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1701111" y="2290120"/>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Objective function minimizes instead of maximizes</a:t>
            </a:r>
          </a:p>
        </p:txBody>
      </p:sp>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145058" y="2317942"/>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1.</a:t>
            </a:r>
          </a:p>
        </p:txBody>
      </p:sp>
      <p:sp>
        <p:nvSpPr>
          <p:cNvPr id="6" name="Content Placeholder 2">
            <a:extLst>
              <a:ext uri="{FF2B5EF4-FFF2-40B4-BE49-F238E27FC236}">
                <a16:creationId xmlns:a16="http://schemas.microsoft.com/office/drawing/2014/main" id="{1078D4E6-D72D-FB42-8EC4-9C3882823E94}"/>
              </a:ext>
            </a:extLst>
          </p:cNvPr>
          <p:cNvSpPr txBox="1">
            <a:spLocks/>
          </p:cNvSpPr>
          <p:nvPr/>
        </p:nvSpPr>
        <p:spPr>
          <a:xfrm>
            <a:off x="1697466" y="3113182"/>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variables do not have a non-negativity constraint</a:t>
            </a:r>
          </a:p>
        </p:txBody>
      </p:sp>
      <p:sp>
        <p:nvSpPr>
          <p:cNvPr id="7" name="Content Placeholder 2">
            <a:extLst>
              <a:ext uri="{FF2B5EF4-FFF2-40B4-BE49-F238E27FC236}">
                <a16:creationId xmlns:a16="http://schemas.microsoft.com/office/drawing/2014/main" id="{CC7F68E3-3DF2-B242-BAB3-733DBC1D755F}"/>
              </a:ext>
            </a:extLst>
          </p:cNvPr>
          <p:cNvSpPr txBox="1">
            <a:spLocks/>
          </p:cNvSpPr>
          <p:nvPr/>
        </p:nvSpPr>
        <p:spPr>
          <a:xfrm>
            <a:off x="1141413" y="3141004"/>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2.</a:t>
            </a:r>
          </a:p>
        </p:txBody>
      </p:sp>
      <p:sp>
        <p:nvSpPr>
          <p:cNvPr id="10" name="Content Placeholder 2">
            <a:extLst>
              <a:ext uri="{FF2B5EF4-FFF2-40B4-BE49-F238E27FC236}">
                <a16:creationId xmlns:a16="http://schemas.microsoft.com/office/drawing/2014/main" id="{81A335D6-E02D-B74B-9761-75384577A5A5}"/>
              </a:ext>
            </a:extLst>
          </p:cNvPr>
          <p:cNvSpPr txBox="1">
            <a:spLocks/>
          </p:cNvSpPr>
          <p:nvPr/>
        </p:nvSpPr>
        <p:spPr>
          <a:xfrm>
            <a:off x="1697466" y="39362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constraints might be equalities, instead of inequalities</a:t>
            </a:r>
          </a:p>
        </p:txBody>
      </p:sp>
      <p:sp>
        <p:nvSpPr>
          <p:cNvPr id="11" name="Content Placeholder 2">
            <a:extLst>
              <a:ext uri="{FF2B5EF4-FFF2-40B4-BE49-F238E27FC236}">
                <a16:creationId xmlns:a16="http://schemas.microsoft.com/office/drawing/2014/main" id="{5A7C1746-CDF2-3146-8E47-13D391B84CC8}"/>
              </a:ext>
            </a:extLst>
          </p:cNvPr>
          <p:cNvSpPr txBox="1">
            <a:spLocks/>
          </p:cNvSpPr>
          <p:nvPr/>
        </p:nvSpPr>
        <p:spPr>
          <a:xfrm>
            <a:off x="1141413" y="3958649"/>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3.</a:t>
            </a:r>
          </a:p>
        </p:txBody>
      </p:sp>
      <p:sp>
        <p:nvSpPr>
          <p:cNvPr id="12" name="Content Placeholder 2">
            <a:extLst>
              <a:ext uri="{FF2B5EF4-FFF2-40B4-BE49-F238E27FC236}">
                <a16:creationId xmlns:a16="http://schemas.microsoft.com/office/drawing/2014/main" id="{0FF2D902-7A28-AB4A-9E08-F0FC0F3B1DF6}"/>
              </a:ext>
            </a:extLst>
          </p:cNvPr>
          <p:cNvSpPr txBox="1">
            <a:spLocks/>
          </p:cNvSpPr>
          <p:nvPr/>
        </p:nvSpPr>
        <p:spPr>
          <a:xfrm>
            <a:off x="1697466" y="4754544"/>
            <a:ext cx="9346300" cy="469555"/>
          </a:xfrm>
          <a:prstGeom prst="rect">
            <a:avLst/>
          </a:prstGeom>
          <a:solidFill>
            <a:schemeClr val="bg2">
              <a:lumMod val="10000"/>
              <a:lumOff val="90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000" dirty="0">
                <a:solidFill>
                  <a:schemeClr val="bg1"/>
                </a:solidFill>
              </a:rPr>
              <a:t>Some inequalities might be lower-bounds instead of upper-bounds</a:t>
            </a:r>
          </a:p>
        </p:txBody>
      </p:sp>
      <p:sp>
        <p:nvSpPr>
          <p:cNvPr id="13" name="Content Placeholder 2">
            <a:extLst>
              <a:ext uri="{FF2B5EF4-FFF2-40B4-BE49-F238E27FC236}">
                <a16:creationId xmlns:a16="http://schemas.microsoft.com/office/drawing/2014/main" id="{1568BCCC-0003-EB44-A870-53CA2EFF8473}"/>
              </a:ext>
            </a:extLst>
          </p:cNvPr>
          <p:cNvSpPr txBox="1">
            <a:spLocks/>
          </p:cNvSpPr>
          <p:nvPr/>
        </p:nvSpPr>
        <p:spPr>
          <a:xfrm>
            <a:off x="1141413" y="4782366"/>
            <a:ext cx="55605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4.</a:t>
            </a:r>
          </a:p>
        </p:txBody>
      </p:sp>
    </p:spTree>
    <p:extLst>
      <p:ext uri="{BB962C8B-B14F-4D97-AF65-F5344CB8AC3E}">
        <p14:creationId xmlns:p14="http://schemas.microsoft.com/office/powerpoint/2010/main" val="3269707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261B418-8DC8-E649-AD77-594583E2097E}"/>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9C07188E-BA3A-8142-AA2A-4A7B3C1E11AF}"/>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8945A72D-5A02-EB46-9D15-83747C3B41CD}"/>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0355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and motivation</a:t>
            </a:r>
          </a:p>
        </p:txBody>
      </p:sp>
    </p:spTree>
    <p:extLst>
      <p:ext uri="{BB962C8B-B14F-4D97-AF65-F5344CB8AC3E}">
        <p14:creationId xmlns:p14="http://schemas.microsoft.com/office/powerpoint/2010/main" val="4149752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028B0-FCB9-DF4F-C226-FA559323B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6BD3C-E5C9-D31A-C0DD-367C7A085650}"/>
              </a:ext>
            </a:extLst>
          </p:cNvPr>
          <p:cNvSpPr>
            <a:spLocks noGrp="1"/>
          </p:cNvSpPr>
          <p:nvPr>
            <p:ph type="title"/>
          </p:nvPr>
        </p:nvSpPr>
        <p:spPr>
          <a:xfrm>
            <a:off x="1141413" y="125537"/>
            <a:ext cx="9905998" cy="860425"/>
          </a:xfrm>
        </p:spPr>
        <p:txBody>
          <a:bodyPr>
            <a:normAutofit/>
          </a:bodyPr>
          <a:lstStyle/>
          <a:p>
            <a:pPr algn="ctr"/>
            <a:r>
              <a:rPr lang="en-US" dirty="0"/>
              <a:t>Issue 1: Objective Function Minimizes</a:t>
            </a:r>
          </a:p>
        </p:txBody>
      </p:sp>
      <p:sp>
        <p:nvSpPr>
          <p:cNvPr id="3" name="Content Placeholder 2">
            <a:extLst>
              <a:ext uri="{FF2B5EF4-FFF2-40B4-BE49-F238E27FC236}">
                <a16:creationId xmlns:a16="http://schemas.microsoft.com/office/drawing/2014/main" id="{7836A1BD-CEF5-61AE-B6E1-A8589B4C2521}"/>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Negate the coefficients of the objective function</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C20CA0B2-31FF-F161-A66D-EDE782CAD394}"/>
                  </a:ext>
                </a:extLst>
              </p:cNvPr>
              <p:cNvSpPr txBox="1">
                <a:spLocks/>
              </p:cNvSpPr>
              <p:nvPr/>
            </p:nvSpPr>
            <p:spPr>
              <a:xfrm>
                <a:off x="2413687"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0261B418-8DC8-E649-AD77-594583E2097E}"/>
                  </a:ext>
                </a:extLst>
              </p:cNvPr>
              <p:cNvSpPr txBox="1">
                <a:spLocks noRot="1" noChangeAspect="1" noMove="1" noResize="1" noEditPoints="1" noAdjustHandles="1" noChangeArrowheads="1" noChangeShapeType="1" noTextEdit="1"/>
              </p:cNvSpPr>
              <p:nvPr/>
            </p:nvSpPr>
            <p:spPr>
              <a:xfrm>
                <a:off x="2413687" y="2802870"/>
                <a:ext cx="2529016" cy="626111"/>
              </a:xfrm>
              <a:prstGeom prst="rect">
                <a:avLst/>
              </a:prstGeom>
              <a:blipFill>
                <a:blip r:embed="rId2"/>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D35B470F-898D-5F41-6D19-FC4E4EFBCBC4}"/>
              </a:ext>
            </a:extLst>
          </p:cNvPr>
          <p:cNvSpPr txBox="1">
            <a:spLocks/>
          </p:cNvSpPr>
          <p:nvPr/>
        </p:nvSpPr>
        <p:spPr>
          <a:xfrm>
            <a:off x="708926" y="2833274"/>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Minimize:</a:t>
            </a:r>
          </a:p>
        </p:txBody>
      </p:sp>
      <p:sp>
        <p:nvSpPr>
          <p:cNvPr id="16" name="Content Placeholder 2">
            <a:extLst>
              <a:ext uri="{FF2B5EF4-FFF2-40B4-BE49-F238E27FC236}">
                <a16:creationId xmlns:a16="http://schemas.microsoft.com/office/drawing/2014/main" id="{41C854DA-AB78-0781-67E3-F208ADB43491}"/>
              </a:ext>
            </a:extLst>
          </p:cNvPr>
          <p:cNvSpPr txBox="1">
            <a:spLocks/>
          </p:cNvSpPr>
          <p:nvPr/>
        </p:nvSpPr>
        <p:spPr>
          <a:xfrm>
            <a:off x="5647507" y="278668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b="1" i="1" u="sng" dirty="0"/>
              <a:t>Maximize</a:t>
            </a:r>
            <a:r>
              <a:rPr lang="en-US" sz="2000" i="1" dirty="0"/>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F53F694-A4C5-B4E3-0757-B452896CF968}"/>
                  </a:ext>
                </a:extLst>
              </p:cNvPr>
              <p:cNvSpPr txBox="1">
                <a:spLocks/>
              </p:cNvSpPr>
              <p:nvPr/>
            </p:nvSpPr>
            <p:spPr>
              <a:xfrm>
                <a:off x="2413687"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8945A72D-5A02-EB46-9D15-83747C3B41CD}"/>
                  </a:ext>
                </a:extLst>
              </p:cNvPr>
              <p:cNvSpPr txBox="1">
                <a:spLocks noRot="1" noChangeAspect="1" noMove="1" noResize="1" noEditPoints="1" noAdjustHandles="1" noChangeArrowheads="1" noChangeShapeType="1" noTextEdit="1"/>
              </p:cNvSpPr>
              <p:nvPr/>
            </p:nvSpPr>
            <p:spPr>
              <a:xfrm>
                <a:off x="2413687" y="3601415"/>
                <a:ext cx="2529016"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7F0BA898-AE9A-C44A-1641-4142A0D794DB}"/>
                  </a:ext>
                </a:extLst>
              </p:cNvPr>
              <p:cNvSpPr txBox="1">
                <a:spLocks/>
              </p:cNvSpPr>
              <p:nvPr/>
            </p:nvSpPr>
            <p:spPr>
              <a:xfrm>
                <a:off x="7385220" y="2786681"/>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1" i="1" smtClean="0">
                          <a:solidFill>
                            <a:schemeClr val="bg1"/>
                          </a:solidFill>
                          <a:latin typeface="Cambria Math" panose="02040503050406030204" pitchFamily="18" charset="0"/>
                        </a:rPr>
                        <m:t>𝟐</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𝟑</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oMath>
                  </m:oMathPara>
                </a14:m>
                <a:endParaRPr lang="en-US" b="1" dirty="0">
                  <a:solidFill>
                    <a:schemeClr val="bg1"/>
                  </a:solidFill>
                </a:endParaRPr>
              </a:p>
            </p:txBody>
          </p:sp>
        </mc:Choice>
        <mc:Fallback xmlns="">
          <p:sp>
            <p:nvSpPr>
              <p:cNvPr id="19" name="Content Placeholder 2">
                <a:extLst>
                  <a:ext uri="{FF2B5EF4-FFF2-40B4-BE49-F238E27FC236}">
                    <a16:creationId xmlns:a16="http://schemas.microsoft.com/office/drawing/2014/main" id="{37964565-D978-D74A-873E-258EA586697E}"/>
                  </a:ext>
                </a:extLst>
              </p:cNvPr>
              <p:cNvSpPr txBox="1">
                <a:spLocks noRot="1" noChangeAspect="1" noMove="1" noResize="1" noEditPoints="1" noAdjustHandles="1" noChangeArrowheads="1" noChangeShapeType="1" noTextEdit="1"/>
              </p:cNvSpPr>
              <p:nvPr/>
            </p:nvSpPr>
            <p:spPr>
              <a:xfrm>
                <a:off x="7385220" y="2786681"/>
                <a:ext cx="2529016"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5AF6EC93-6027-356D-31E5-5ED0BAAA3C22}"/>
                  </a:ext>
                </a:extLst>
              </p:cNvPr>
              <p:cNvSpPr txBox="1">
                <a:spLocks/>
              </p:cNvSpPr>
              <p:nvPr/>
            </p:nvSpPr>
            <p:spPr>
              <a:xfrm>
                <a:off x="7385220" y="3585226"/>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7B6C5BDD-108E-C542-BF21-FB64E80F31C6}"/>
                  </a:ext>
                </a:extLst>
              </p:cNvPr>
              <p:cNvSpPr txBox="1">
                <a:spLocks noRot="1" noChangeAspect="1" noMove="1" noResize="1" noEditPoints="1" noAdjustHandles="1" noChangeArrowheads="1" noChangeShapeType="1" noTextEdit="1"/>
              </p:cNvSpPr>
              <p:nvPr/>
            </p:nvSpPr>
            <p:spPr>
              <a:xfrm>
                <a:off x="7385220" y="3585226"/>
                <a:ext cx="2529016" cy="1736704"/>
              </a:xfrm>
              <a:prstGeom prst="rect">
                <a:avLst/>
              </a:prstGeom>
              <a:blipFill>
                <a:blip r:embed="rId5"/>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67F27D64-D610-C23D-47EB-365A7CB4B1B8}"/>
              </a:ext>
            </a:extLst>
          </p:cNvPr>
          <p:cNvCxnSpPr>
            <a:cxnSpLocks/>
          </p:cNvCxnSpPr>
          <p:nvPr/>
        </p:nvCxnSpPr>
        <p:spPr>
          <a:xfrm>
            <a:off x="5296932" y="3896497"/>
            <a:ext cx="1565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780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a:t>
            </a:r>
          </a:p>
        </p:txBody>
      </p:sp>
      <p:sp>
        <p:nvSpPr>
          <p:cNvPr id="10" name="Content Placeholder 2">
            <a:extLst>
              <a:ext uri="{FF2B5EF4-FFF2-40B4-BE49-F238E27FC236}">
                <a16:creationId xmlns:a16="http://schemas.microsoft.com/office/drawing/2014/main" id="{4CF0CA8E-E5DB-D74F-A352-FF04C1A1463C}"/>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31C6E831-A9EB-2C4F-A738-A639ED533E4B}"/>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D9E186E-5517-9049-B96F-D5D8090989A0}"/>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xmlns="">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65012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58DC1-BB6C-69C8-B61C-6F197EA05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CBD96-236D-6891-90E3-18510600D8D0}"/>
              </a:ext>
            </a:extLst>
          </p:cNvPr>
          <p:cNvSpPr>
            <a:spLocks noGrp="1"/>
          </p:cNvSpPr>
          <p:nvPr>
            <p:ph type="title"/>
          </p:nvPr>
        </p:nvSpPr>
        <p:spPr>
          <a:xfrm>
            <a:off x="1141413" y="125537"/>
            <a:ext cx="9905998" cy="860425"/>
          </a:xfrm>
        </p:spPr>
        <p:txBody>
          <a:bodyPr>
            <a:normAutofit/>
          </a:bodyPr>
          <a:lstStyle/>
          <a:p>
            <a:pPr algn="ctr"/>
            <a:r>
              <a:rPr lang="en-US" dirty="0"/>
              <a:t>Issue 2: </a:t>
            </a:r>
            <a:r>
              <a:rPr lang="en-US" dirty="0" err="1"/>
              <a:t>Vars</a:t>
            </a:r>
            <a:r>
              <a:rPr lang="en-US" dirty="0"/>
              <a:t> without Non-Negativity</a:t>
            </a:r>
          </a:p>
        </p:txBody>
      </p:sp>
      <p:sp>
        <p:nvSpPr>
          <p:cNvPr id="3" name="Content Placeholder 2">
            <a:extLst>
              <a:ext uri="{FF2B5EF4-FFF2-40B4-BE49-F238E27FC236}">
                <a16:creationId xmlns:a16="http://schemas.microsoft.com/office/drawing/2014/main" id="{45C75CE9-C624-F872-D705-B298CCFAF371}"/>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Introduce two new variables and their difference to each constraint</a:t>
            </a:r>
          </a:p>
        </p:txBody>
      </p:sp>
      <p:sp>
        <p:nvSpPr>
          <p:cNvPr id="10" name="Content Placeholder 2">
            <a:extLst>
              <a:ext uri="{FF2B5EF4-FFF2-40B4-BE49-F238E27FC236}">
                <a16:creationId xmlns:a16="http://schemas.microsoft.com/office/drawing/2014/main" id="{E67B3149-4015-3942-C685-43CFD7015517}"/>
              </a:ext>
            </a:extLst>
          </p:cNvPr>
          <p:cNvSpPr txBox="1">
            <a:spLocks/>
          </p:cNvSpPr>
          <p:nvPr/>
        </p:nvSpPr>
        <p:spPr>
          <a:xfrm>
            <a:off x="63890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FBED8F7D-A523-BD1D-9203-4183D5A2454D}"/>
                  </a:ext>
                </a:extLst>
              </p:cNvPr>
              <p:cNvSpPr txBox="1">
                <a:spLocks/>
              </p:cNvSpPr>
              <p:nvPr/>
            </p:nvSpPr>
            <p:spPr>
              <a:xfrm>
                <a:off x="2376614" y="2802870"/>
                <a:ext cx="2529016"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31C6E831-A9EB-2C4F-A738-A639ED533E4B}"/>
                  </a:ext>
                </a:extLst>
              </p:cNvPr>
              <p:cNvSpPr txBox="1">
                <a:spLocks noRot="1" noChangeAspect="1" noMove="1" noResize="1" noEditPoints="1" noAdjustHandles="1" noChangeArrowheads="1" noChangeShapeType="1" noTextEdit="1"/>
              </p:cNvSpPr>
              <p:nvPr/>
            </p:nvSpPr>
            <p:spPr>
              <a:xfrm>
                <a:off x="2376614" y="2802870"/>
                <a:ext cx="2529016"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DF1744A-4C21-F228-EE95-8DA77FA033B9}"/>
                  </a:ext>
                </a:extLst>
              </p:cNvPr>
              <p:cNvSpPr txBox="1">
                <a:spLocks/>
              </p:cNvSpPr>
              <p:nvPr/>
            </p:nvSpPr>
            <p:spPr>
              <a:xfrm>
                <a:off x="2376614" y="3601415"/>
                <a:ext cx="2529016"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𝟎</m:t>
                      </m:r>
                    </m:oMath>
                  </m:oMathPara>
                </a14:m>
                <a:endParaRPr lang="en-US" b="1" dirty="0">
                  <a:solidFill>
                    <a:schemeClr val="bg1"/>
                  </a:solidFill>
                </a:endParaRPr>
              </a:p>
            </p:txBody>
          </p:sp>
        </mc:Choice>
        <mc:Fallback xmlns="">
          <p:sp>
            <p:nvSpPr>
              <p:cNvPr id="14" name="Content Placeholder 2">
                <a:extLst>
                  <a:ext uri="{FF2B5EF4-FFF2-40B4-BE49-F238E27FC236}">
                    <a16:creationId xmlns:a16="http://schemas.microsoft.com/office/drawing/2014/main" id="{2D9E186E-5517-9049-B96F-D5D8090989A0}"/>
                  </a:ext>
                </a:extLst>
              </p:cNvPr>
              <p:cNvSpPr txBox="1">
                <a:spLocks noRot="1" noChangeAspect="1" noMove="1" noResize="1" noEditPoints="1" noAdjustHandles="1" noChangeArrowheads="1" noChangeShapeType="1" noTextEdit="1"/>
              </p:cNvSpPr>
              <p:nvPr/>
            </p:nvSpPr>
            <p:spPr>
              <a:xfrm>
                <a:off x="2376614" y="3601415"/>
                <a:ext cx="2529016"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9E4F67CA-1438-F2AC-AAAD-2CBE75696AA3}"/>
              </a:ext>
            </a:extLst>
          </p:cNvPr>
          <p:cNvSpPr txBox="1">
            <a:spLocks/>
          </p:cNvSpPr>
          <p:nvPr/>
        </p:nvSpPr>
        <p:spPr>
          <a:xfrm>
            <a:off x="1383952" y="5703560"/>
            <a:ext cx="2257170"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We introduce new variables x</a:t>
            </a:r>
            <a:r>
              <a:rPr lang="en-US" sz="1800" i="1" baseline="-25000" dirty="0"/>
              <a:t>2</a:t>
            </a:r>
            <a:r>
              <a:rPr lang="en-US" sz="1800" i="1" dirty="0"/>
              <a:t>’ and x</a:t>
            </a:r>
            <a:r>
              <a:rPr lang="en-US" sz="1800" i="1" baseline="-25000" dirty="0"/>
              <a:t>2</a:t>
            </a:r>
            <a:r>
              <a:rPr lang="en-US" sz="1800" i="1" dirty="0"/>
              <a:t>’’</a:t>
            </a:r>
          </a:p>
        </p:txBody>
      </p:sp>
      <p:cxnSp>
        <p:nvCxnSpPr>
          <p:cNvPr id="16" name="Straight Connector 15">
            <a:extLst>
              <a:ext uri="{FF2B5EF4-FFF2-40B4-BE49-F238E27FC236}">
                <a16:creationId xmlns:a16="http://schemas.microsoft.com/office/drawing/2014/main" id="{F9D0F2A2-6D48-F380-FBFF-FDFCC8F7E539}"/>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4AF9FEF-A90B-CEB9-6783-0324CD487C1F}"/>
              </a:ext>
            </a:extLst>
          </p:cNvPr>
          <p:cNvSpPr txBox="1">
            <a:spLocks/>
          </p:cNvSpPr>
          <p:nvPr/>
        </p:nvSpPr>
        <p:spPr>
          <a:xfrm>
            <a:off x="4905630" y="2785568"/>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C05DEBC5-C2CB-5177-D368-F3A50FC60113}"/>
                  </a:ext>
                </a:extLst>
              </p:cNvPr>
              <p:cNvSpPr txBox="1">
                <a:spLocks/>
              </p:cNvSpPr>
              <p:nvPr/>
            </p:nvSpPr>
            <p:spPr>
              <a:xfrm>
                <a:off x="6643342" y="2785568"/>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EAA0B6A-E1BB-5141-BBEE-C3258B98ECBF}"/>
                  </a:ext>
                </a:extLst>
              </p:cNvPr>
              <p:cNvSpPr txBox="1">
                <a:spLocks noRot="1" noChangeAspect="1" noMove="1" noResize="1" noEditPoints="1" noAdjustHandles="1" noChangeArrowheads="1" noChangeShapeType="1" noTextEdit="1"/>
              </p:cNvSpPr>
              <p:nvPr/>
            </p:nvSpPr>
            <p:spPr>
              <a:xfrm>
                <a:off x="6643342" y="2785568"/>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CB30ECBA-921C-D355-A8EB-6152F9E4DD66}"/>
                  </a:ext>
                </a:extLst>
              </p:cNvPr>
              <p:cNvSpPr txBox="1">
                <a:spLocks/>
              </p:cNvSpPr>
              <p:nvPr/>
            </p:nvSpPr>
            <p:spPr>
              <a:xfrm>
                <a:off x="6643342" y="3584113"/>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Sup>
                        <m:sSubSupPr>
                          <m:ctrlPr>
                            <a:rPr lang="en-US" b="0" i="1" smtClean="0">
                              <a:solidFill>
                                <a:schemeClr val="bg1"/>
                              </a:solidFill>
                              <a:latin typeface="Cambria Math" panose="02040503050406030204" pitchFamily="18" charset="0"/>
                            </a:rPr>
                          </m:ctrlPr>
                        </m:sSubSup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up>
                          <m:r>
                            <a:rPr lang="en-US" b="0" i="1" smtClean="0">
                              <a:solidFill>
                                <a:schemeClr val="bg1"/>
                              </a:solidFill>
                              <a:latin typeface="Cambria Math" panose="02040503050406030204" pitchFamily="18" charset="0"/>
                            </a:rPr>
                            <m:t>′</m:t>
                          </m:r>
                        </m:sup>
                      </m:sSubSup>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181E224D-D4C4-BC40-99F7-EC72A05BBF3F}"/>
                  </a:ext>
                </a:extLst>
              </p:cNvPr>
              <p:cNvSpPr txBox="1">
                <a:spLocks noRot="1" noChangeAspect="1" noMove="1" noResize="1" noEditPoints="1" noAdjustHandles="1" noChangeArrowheads="1" noChangeShapeType="1" noTextEdit="1"/>
              </p:cNvSpPr>
              <p:nvPr/>
            </p:nvSpPr>
            <p:spPr>
              <a:xfrm>
                <a:off x="6643342" y="3584113"/>
                <a:ext cx="3810473" cy="1736704"/>
              </a:xfrm>
              <a:prstGeom prst="rect">
                <a:avLst/>
              </a:prstGeom>
              <a:blipFill>
                <a:blip r:embed="rId5"/>
                <a:stretch>
                  <a:fillRect/>
                </a:stretch>
              </a:blipFill>
            </p:spPr>
            <p:txBody>
              <a:bodyPr/>
              <a:lstStyle/>
              <a:p>
                <a:r>
                  <a:rPr lang="en-US">
                    <a:noFill/>
                  </a:rPr>
                  <a:t> </a:t>
                </a:r>
              </a:p>
            </p:txBody>
          </p:sp>
        </mc:Fallback>
      </mc:AlternateContent>
      <p:sp>
        <p:nvSpPr>
          <p:cNvPr id="20" name="Content Placeholder 2">
            <a:extLst>
              <a:ext uri="{FF2B5EF4-FFF2-40B4-BE49-F238E27FC236}">
                <a16:creationId xmlns:a16="http://schemas.microsoft.com/office/drawing/2014/main" id="{7C617F58-A2DF-06C3-A5DD-E2CBDD6EC4F6}"/>
              </a:ext>
            </a:extLst>
          </p:cNvPr>
          <p:cNvSpPr txBox="1">
            <a:spLocks/>
          </p:cNvSpPr>
          <p:nvPr/>
        </p:nvSpPr>
        <p:spPr>
          <a:xfrm>
            <a:off x="6787979" y="5818525"/>
            <a:ext cx="3665836"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Replace x</a:t>
            </a:r>
            <a:r>
              <a:rPr lang="en-US" sz="1800" i="1" baseline="-25000" dirty="0"/>
              <a:t>2</a:t>
            </a:r>
            <a:r>
              <a:rPr lang="en-US" sz="1800" i="1" dirty="0"/>
              <a:t> with expression (x</a:t>
            </a:r>
            <a:r>
              <a:rPr lang="en-US" sz="1800" i="1" baseline="-25000" dirty="0"/>
              <a:t>2</a:t>
            </a:r>
            <a:r>
              <a:rPr lang="en-US" sz="1800" i="1" dirty="0"/>
              <a:t>’ – x</a:t>
            </a:r>
            <a:r>
              <a:rPr lang="en-US" sz="1800" i="1" baseline="-25000" dirty="0"/>
              <a:t>2</a:t>
            </a:r>
            <a:r>
              <a:rPr lang="en-US" sz="1800" i="1" dirty="0"/>
              <a:t>’’) and simplify</a:t>
            </a:r>
          </a:p>
        </p:txBody>
      </p:sp>
      <p:cxnSp>
        <p:nvCxnSpPr>
          <p:cNvPr id="21" name="Straight Connector 20">
            <a:extLst>
              <a:ext uri="{FF2B5EF4-FFF2-40B4-BE49-F238E27FC236}">
                <a16:creationId xmlns:a16="http://schemas.microsoft.com/office/drawing/2014/main" id="{ED674E99-0D90-4DD8-79F1-35232EDAFF66}"/>
              </a:ext>
            </a:extLst>
          </p:cNvPr>
          <p:cNvCxnSpPr>
            <a:cxnSpLocks/>
          </p:cNvCxnSpPr>
          <p:nvPr/>
        </p:nvCxnSpPr>
        <p:spPr>
          <a:xfrm flipH="1" flipV="1">
            <a:off x="8410832" y="5409437"/>
            <a:ext cx="197710" cy="4723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6D93473-FFA4-EDF4-5729-D2179079B3FC}"/>
              </a:ext>
            </a:extLst>
          </p:cNvPr>
          <p:cNvCxnSpPr>
            <a:cxnSpLocks/>
          </p:cNvCxnSpPr>
          <p:nvPr/>
        </p:nvCxnSpPr>
        <p:spPr>
          <a:xfrm>
            <a:off x="5102868" y="4267199"/>
            <a:ext cx="133912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5116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a:t>
            </a:r>
          </a:p>
        </p:txBody>
      </p:sp>
      <p:sp>
        <p:nvSpPr>
          <p:cNvPr id="10" name="Content Placeholder 2">
            <a:extLst>
              <a:ext uri="{FF2B5EF4-FFF2-40B4-BE49-F238E27FC236}">
                <a16:creationId xmlns:a16="http://schemas.microsoft.com/office/drawing/2014/main" id="{8E3B0315-15CF-E54D-9428-1D3F8619D0B3}"/>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87487916-D693-D04F-9CD7-7A60716CD2FF}"/>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23A69199-7A9C-E54B-8FD0-B71A2024EF13}"/>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5542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46DBF-8DD4-EBAD-FDBF-3BA51AE514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2DEE17-33E4-41B3-6855-629696C9C6BF}"/>
              </a:ext>
            </a:extLst>
          </p:cNvPr>
          <p:cNvSpPr>
            <a:spLocks noGrp="1"/>
          </p:cNvSpPr>
          <p:nvPr>
            <p:ph type="title"/>
          </p:nvPr>
        </p:nvSpPr>
        <p:spPr>
          <a:xfrm>
            <a:off x="1141413" y="125537"/>
            <a:ext cx="9905998" cy="860425"/>
          </a:xfrm>
        </p:spPr>
        <p:txBody>
          <a:bodyPr>
            <a:normAutofit/>
          </a:bodyPr>
          <a:lstStyle/>
          <a:p>
            <a:pPr algn="ctr"/>
            <a:r>
              <a:rPr lang="en-US" dirty="0"/>
              <a:t>Issue 3: Equality Constraints</a:t>
            </a:r>
          </a:p>
        </p:txBody>
      </p:sp>
      <p:sp>
        <p:nvSpPr>
          <p:cNvPr id="3" name="Content Placeholder 2">
            <a:extLst>
              <a:ext uri="{FF2B5EF4-FFF2-40B4-BE49-F238E27FC236}">
                <a16:creationId xmlns:a16="http://schemas.microsoft.com/office/drawing/2014/main" id="{B57D8FF1-6E6C-2CBC-B68F-832DACE39E3C}"/>
              </a:ext>
            </a:extLst>
          </p:cNvPr>
          <p:cNvSpPr>
            <a:spLocks noGrp="1"/>
          </p:cNvSpPr>
          <p:nvPr>
            <p:ph idx="1"/>
          </p:nvPr>
        </p:nvSpPr>
        <p:spPr>
          <a:xfrm>
            <a:off x="1141413" y="1441048"/>
            <a:ext cx="10165342" cy="906736"/>
          </a:xfrm>
        </p:spPr>
        <p:txBody>
          <a:bodyPr>
            <a:normAutofit lnSpcReduction="10000"/>
          </a:bodyPr>
          <a:lstStyle/>
          <a:p>
            <a:pPr marL="0" indent="0">
              <a:buNone/>
            </a:pPr>
            <a:r>
              <a:rPr lang="en-US" b="1" i="1" u="sng" dirty="0"/>
              <a:t>Solution</a:t>
            </a:r>
            <a:r>
              <a:rPr lang="en-US" dirty="0"/>
              <a:t>: Separate into two inequality constraints instead (one of them will be fixed with issue 4 on the next slide)</a:t>
            </a:r>
          </a:p>
        </p:txBody>
      </p:sp>
      <p:sp>
        <p:nvSpPr>
          <p:cNvPr id="10" name="Content Placeholder 2">
            <a:extLst>
              <a:ext uri="{FF2B5EF4-FFF2-40B4-BE49-F238E27FC236}">
                <a16:creationId xmlns:a16="http://schemas.microsoft.com/office/drawing/2014/main" id="{335C60C9-2F2F-FF9E-829B-1E51EC02F894}"/>
              </a:ext>
            </a:extLst>
          </p:cNvPr>
          <p:cNvSpPr txBox="1">
            <a:spLocks/>
          </p:cNvSpPr>
          <p:nvPr/>
        </p:nvSpPr>
        <p:spPr>
          <a:xfrm>
            <a:off x="325392"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CEE27C2-8568-92A7-9E60-2386EE19EABA}"/>
                  </a:ext>
                </a:extLst>
              </p:cNvPr>
              <p:cNvSpPr txBox="1">
                <a:spLocks/>
              </p:cNvSpPr>
              <p:nvPr/>
            </p:nvSpPr>
            <p:spPr>
              <a:xfrm>
                <a:off x="2063104"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3" name="Content Placeholder 2">
                <a:extLst>
                  <a:ext uri="{FF2B5EF4-FFF2-40B4-BE49-F238E27FC236}">
                    <a16:creationId xmlns:a16="http://schemas.microsoft.com/office/drawing/2014/main" id="{87487916-D693-D04F-9CD7-7A60716CD2FF}"/>
                  </a:ext>
                </a:extLst>
              </p:cNvPr>
              <p:cNvSpPr txBox="1">
                <a:spLocks noRot="1" noChangeAspect="1" noMove="1" noResize="1" noEditPoints="1" noAdjustHandles="1" noChangeArrowheads="1" noChangeShapeType="1" noTextEdit="1"/>
              </p:cNvSpPr>
              <p:nvPr/>
            </p:nvSpPr>
            <p:spPr>
              <a:xfrm>
                <a:off x="2063104" y="2802870"/>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06AAFA44-4336-7556-CC13-C6F8F0A99D41}"/>
                  </a:ext>
                </a:extLst>
              </p:cNvPr>
              <p:cNvSpPr txBox="1">
                <a:spLocks/>
              </p:cNvSpPr>
              <p:nvPr/>
            </p:nvSpPr>
            <p:spPr>
              <a:xfrm>
                <a:off x="2063104" y="3601415"/>
                <a:ext cx="3810473" cy="1736704"/>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4" name="Content Placeholder 2">
                <a:extLst>
                  <a:ext uri="{FF2B5EF4-FFF2-40B4-BE49-F238E27FC236}">
                    <a16:creationId xmlns:a16="http://schemas.microsoft.com/office/drawing/2014/main" id="{23A69199-7A9C-E54B-8FD0-B71A2024EF13}"/>
                  </a:ext>
                </a:extLst>
              </p:cNvPr>
              <p:cNvSpPr txBox="1">
                <a:spLocks noRot="1" noChangeAspect="1" noMove="1" noResize="1" noEditPoints="1" noAdjustHandles="1" noChangeArrowheads="1" noChangeShapeType="1" noTextEdit="1"/>
              </p:cNvSpPr>
              <p:nvPr/>
            </p:nvSpPr>
            <p:spPr>
              <a:xfrm>
                <a:off x="2063104" y="3601415"/>
                <a:ext cx="3810473" cy="1736704"/>
              </a:xfrm>
              <a:prstGeom prst="rect">
                <a:avLst/>
              </a:prstGeom>
              <a:blipFill>
                <a:blip r:embed="rId3"/>
                <a:stretch>
                  <a:fillRect/>
                </a:stretch>
              </a:blipFill>
            </p:spPr>
            <p:txBody>
              <a:bodyPr/>
              <a:lstStyle/>
              <a:p>
                <a:r>
                  <a:rPr lang="en-US">
                    <a:noFill/>
                  </a:rPr>
                  <a:t> </a:t>
                </a:r>
              </a:p>
            </p:txBody>
          </p:sp>
        </mc:Fallback>
      </mc:AlternateContent>
      <p:sp>
        <p:nvSpPr>
          <p:cNvPr id="15" name="Content Placeholder 2">
            <a:extLst>
              <a:ext uri="{FF2B5EF4-FFF2-40B4-BE49-F238E27FC236}">
                <a16:creationId xmlns:a16="http://schemas.microsoft.com/office/drawing/2014/main" id="{B0FE5596-BE1F-8525-0455-98E328A44890}"/>
              </a:ext>
            </a:extLst>
          </p:cNvPr>
          <p:cNvSpPr txBox="1">
            <a:spLocks/>
          </p:cNvSpPr>
          <p:nvPr/>
        </p:nvSpPr>
        <p:spPr>
          <a:xfrm>
            <a:off x="1383952" y="5703560"/>
            <a:ext cx="3707032"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Notice we have renamed x</a:t>
            </a:r>
            <a:r>
              <a:rPr lang="en-US" sz="1800" i="1" baseline="-25000" dirty="0"/>
              <a:t>2</a:t>
            </a:r>
            <a:r>
              <a:rPr lang="en-US" sz="1800" i="1" dirty="0"/>
              <a:t>’ to x</a:t>
            </a:r>
            <a:r>
              <a:rPr lang="en-US" sz="1800" i="1" baseline="-25000" dirty="0"/>
              <a:t>2</a:t>
            </a:r>
            <a:r>
              <a:rPr lang="en-US" sz="1800" i="1" dirty="0"/>
              <a:t> and x</a:t>
            </a:r>
            <a:r>
              <a:rPr lang="en-US" sz="1800" i="1" baseline="-25000" dirty="0"/>
              <a:t>2</a:t>
            </a:r>
            <a:r>
              <a:rPr lang="en-US" sz="1800" i="1" dirty="0"/>
              <a:t>’’ to x</a:t>
            </a:r>
            <a:r>
              <a:rPr lang="en-US" sz="1800" i="1" baseline="-25000" dirty="0"/>
              <a:t>3</a:t>
            </a:r>
            <a:r>
              <a:rPr lang="en-US" sz="1800" i="1" dirty="0"/>
              <a:t> here</a:t>
            </a:r>
          </a:p>
        </p:txBody>
      </p:sp>
      <p:cxnSp>
        <p:nvCxnSpPr>
          <p:cNvPr id="16" name="Straight Connector 15">
            <a:extLst>
              <a:ext uri="{FF2B5EF4-FFF2-40B4-BE49-F238E27FC236}">
                <a16:creationId xmlns:a16="http://schemas.microsoft.com/office/drawing/2014/main" id="{8F85702A-1EBB-A439-6936-65AC43E1435E}"/>
              </a:ext>
            </a:extLst>
          </p:cNvPr>
          <p:cNvCxnSpPr>
            <a:cxnSpLocks/>
          </p:cNvCxnSpPr>
          <p:nvPr/>
        </p:nvCxnSpPr>
        <p:spPr>
          <a:xfrm flipV="1">
            <a:off x="2891481" y="5409437"/>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8B110AD8-A78F-95DF-4B01-AB7E2403B3EC}"/>
              </a:ext>
            </a:extLst>
          </p:cNvPr>
          <p:cNvSpPr txBox="1">
            <a:spLocks/>
          </p:cNvSpPr>
          <p:nvPr/>
        </p:nvSpPr>
        <p:spPr>
          <a:xfrm>
            <a:off x="5952309"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7B571010-E93F-185F-54A8-83F714D065A3}"/>
                  </a:ext>
                </a:extLst>
              </p:cNvPr>
              <p:cNvSpPr txBox="1">
                <a:spLocks/>
              </p:cNvSpPr>
              <p:nvPr/>
            </p:nvSpPr>
            <p:spPr>
              <a:xfrm>
                <a:off x="7690021"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8" name="Content Placeholder 2">
                <a:extLst>
                  <a:ext uri="{FF2B5EF4-FFF2-40B4-BE49-F238E27FC236}">
                    <a16:creationId xmlns:a16="http://schemas.microsoft.com/office/drawing/2014/main" id="{F3DF49C0-11B5-9E40-ADAC-168042B2725F}"/>
                  </a:ext>
                </a:extLst>
              </p:cNvPr>
              <p:cNvSpPr txBox="1">
                <a:spLocks noRot="1" noChangeAspect="1" noMove="1" noResize="1" noEditPoints="1" noAdjustHandles="1" noChangeArrowheads="1" noChangeShapeType="1" noTextEdit="1"/>
              </p:cNvSpPr>
              <p:nvPr/>
            </p:nvSpPr>
            <p:spPr>
              <a:xfrm>
                <a:off x="7690021" y="2802870"/>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7DF32446-76B5-1E8F-9331-EC467EEC2E98}"/>
                  </a:ext>
                </a:extLst>
              </p:cNvPr>
              <p:cNvSpPr txBox="1">
                <a:spLocks/>
              </p:cNvSpPr>
              <p:nvPr/>
            </p:nvSpPr>
            <p:spPr>
              <a:xfrm>
                <a:off x="7690021"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9" name="Content Placeholder 2">
                <a:extLst>
                  <a:ext uri="{FF2B5EF4-FFF2-40B4-BE49-F238E27FC236}">
                    <a16:creationId xmlns:a16="http://schemas.microsoft.com/office/drawing/2014/main" id="{C0D48C0D-6859-7B43-B95D-297BCFA9F3C0}"/>
                  </a:ext>
                </a:extLst>
              </p:cNvPr>
              <p:cNvSpPr txBox="1">
                <a:spLocks noRot="1" noChangeAspect="1" noMove="1" noResize="1" noEditPoints="1" noAdjustHandles="1" noChangeArrowheads="1" noChangeShapeType="1" noTextEdit="1"/>
              </p:cNvSpPr>
              <p:nvPr/>
            </p:nvSpPr>
            <p:spPr>
              <a:xfrm>
                <a:off x="7690021" y="3601415"/>
                <a:ext cx="3810473" cy="1736704"/>
              </a:xfrm>
              <a:prstGeom prst="rect">
                <a:avLst/>
              </a:prstGeom>
              <a:blipFill>
                <a:blip r:embed="rId5"/>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A2EF5624-6908-4F58-6E9F-8269202D0A69}"/>
              </a:ext>
            </a:extLst>
          </p:cNvPr>
          <p:cNvCxnSpPr>
            <a:cxnSpLocks/>
          </p:cNvCxnSpPr>
          <p:nvPr/>
        </p:nvCxnSpPr>
        <p:spPr>
          <a:xfrm>
            <a:off x="6018213" y="3871784"/>
            <a:ext cx="1469984" cy="2306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4492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a:t>
            </a:r>
          </a:p>
        </p:txBody>
      </p:sp>
      <p:sp>
        <p:nvSpPr>
          <p:cNvPr id="15" name="Content Placeholder 2">
            <a:extLst>
              <a:ext uri="{FF2B5EF4-FFF2-40B4-BE49-F238E27FC236}">
                <a16:creationId xmlns:a16="http://schemas.microsoft.com/office/drawing/2014/main" id="{C2B432B3-8223-944E-BEE0-B2FE3C0C2D5B}"/>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7E76F91F-9466-484D-8EFE-9C6173048EDB}"/>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26BD0C3-4103-6545-841D-372EEF342D1B}"/>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44201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17850-63FA-B02D-5728-1674BA6524CC}"/>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F4BFAF5-B5ED-4A79-962F-EC2AC2ACB97E}"/>
                  </a:ext>
                </a:extLst>
              </p:cNvPr>
              <p:cNvSpPr>
                <a:spLocks noGrp="1"/>
              </p:cNvSpPr>
              <p:nvPr>
                <p:ph type="title"/>
              </p:nvPr>
            </p:nvSpPr>
            <p:spPr>
              <a:xfrm>
                <a:off x="1141413" y="125537"/>
                <a:ext cx="9905998" cy="860425"/>
              </a:xfrm>
            </p:spPr>
            <p:txBody>
              <a:bodyPr>
                <a:normAutofit/>
              </a:bodyPr>
              <a:lstStyle/>
              <a:p>
                <a:pPr algn="ctr"/>
                <a:r>
                  <a:rPr lang="en-US" dirty="0"/>
                  <a:t>Issue 4: Inequality Constraints (</a:t>
                </a:r>
                <a14:m>
                  <m:oMath xmlns:m="http://schemas.openxmlformats.org/officeDocument/2006/math">
                    <m:r>
                      <a:rPr lang="en-US" b="0" i="1" smtClean="0">
                        <a:latin typeface="Cambria Math" panose="02040503050406030204" pitchFamily="18" charset="0"/>
                      </a:rPr>
                      <m:t>≥</m:t>
                    </m:r>
                  </m:oMath>
                </a14:m>
                <a:r>
                  <a:rPr lang="en-US" dirty="0"/>
                  <a:t>)</a:t>
                </a:r>
              </a:p>
            </p:txBody>
          </p:sp>
        </mc:Choice>
        <mc:Fallback xmlns="">
          <p:sp>
            <p:nvSpPr>
              <p:cNvPr id="2" name="Title 1">
                <a:extLst>
                  <a:ext uri="{FF2B5EF4-FFF2-40B4-BE49-F238E27FC236}">
                    <a16:creationId xmlns:a16="http://schemas.microsoft.com/office/drawing/2014/main" id="{D63C04CD-2329-4D47-84D9-12CB3EDD9F46}"/>
                  </a:ext>
                </a:extLst>
              </p:cNvPr>
              <p:cNvSpPr>
                <a:spLocks noGrp="1" noRot="1" noChangeAspect="1" noMove="1" noResize="1" noEditPoints="1" noAdjustHandles="1" noChangeArrowheads="1" noChangeShapeType="1" noTextEdit="1"/>
              </p:cNvSpPr>
              <p:nvPr>
                <p:ph type="title"/>
              </p:nvPr>
            </p:nvSpPr>
            <p:spPr>
              <a:xfrm>
                <a:off x="1141413" y="125537"/>
                <a:ext cx="9905998" cy="860425"/>
              </a:xfrm>
              <a:blipFill>
                <a:blip r:embed="rId2"/>
                <a:stretch>
                  <a:fillRect b="-8696"/>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FC428E8A-3326-6209-676D-23502516F727}"/>
              </a:ext>
            </a:extLst>
          </p:cNvPr>
          <p:cNvSpPr>
            <a:spLocks noGrp="1"/>
          </p:cNvSpPr>
          <p:nvPr>
            <p:ph idx="1"/>
          </p:nvPr>
        </p:nvSpPr>
        <p:spPr>
          <a:xfrm>
            <a:off x="1141413" y="1441048"/>
            <a:ext cx="10165342" cy="906736"/>
          </a:xfrm>
        </p:spPr>
        <p:txBody>
          <a:bodyPr>
            <a:normAutofit/>
          </a:bodyPr>
          <a:lstStyle/>
          <a:p>
            <a:pPr marL="0" indent="0">
              <a:buNone/>
            </a:pPr>
            <a:r>
              <a:rPr lang="en-US" b="1" i="1" u="sng" dirty="0"/>
              <a:t>Solution</a:t>
            </a:r>
            <a:r>
              <a:rPr lang="en-US" dirty="0"/>
              <a:t>: Multiply through by -1 to reverse the inequality sign</a:t>
            </a:r>
          </a:p>
        </p:txBody>
      </p:sp>
      <p:sp>
        <p:nvSpPr>
          <p:cNvPr id="15" name="Content Placeholder 2">
            <a:extLst>
              <a:ext uri="{FF2B5EF4-FFF2-40B4-BE49-F238E27FC236}">
                <a16:creationId xmlns:a16="http://schemas.microsoft.com/office/drawing/2014/main" id="{06289450-776E-171F-7E24-C2053C9586E6}"/>
              </a:ext>
            </a:extLst>
          </p:cNvPr>
          <p:cNvSpPr txBox="1">
            <a:spLocks/>
          </p:cNvSpPr>
          <p:nvPr/>
        </p:nvSpPr>
        <p:spPr>
          <a:xfrm>
            <a:off x="282611"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B5DB7DB6-D2BC-5EC8-F5EB-72822D0BAD36}"/>
                  </a:ext>
                </a:extLst>
              </p:cNvPr>
              <p:cNvSpPr txBox="1">
                <a:spLocks/>
              </p:cNvSpPr>
              <p:nvPr/>
            </p:nvSpPr>
            <p:spPr>
              <a:xfrm>
                <a:off x="2020323"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7E76F91F-9466-484D-8EFE-9C6173048EDB}"/>
                  </a:ext>
                </a:extLst>
              </p:cNvPr>
              <p:cNvSpPr txBox="1">
                <a:spLocks noRot="1" noChangeAspect="1" noMove="1" noResize="1" noEditPoints="1" noAdjustHandles="1" noChangeArrowheads="1" noChangeShapeType="1" noTextEdit="1"/>
              </p:cNvSpPr>
              <p:nvPr/>
            </p:nvSpPr>
            <p:spPr>
              <a:xfrm>
                <a:off x="2020323" y="2802870"/>
                <a:ext cx="3810473" cy="62611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927460F0-C2D2-60D0-ACEB-7FEDE7E2EB84}"/>
                  </a:ext>
                </a:extLst>
              </p:cNvPr>
              <p:cNvSpPr txBox="1">
                <a:spLocks/>
              </p:cNvSpPr>
              <p:nvPr/>
            </p:nvSpPr>
            <p:spPr>
              <a:xfrm>
                <a:off x="2020323"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926BD0C3-4103-6545-841D-372EEF342D1B}"/>
                  </a:ext>
                </a:extLst>
              </p:cNvPr>
              <p:cNvSpPr txBox="1">
                <a:spLocks noRot="1" noChangeAspect="1" noMove="1" noResize="1" noEditPoints="1" noAdjustHandles="1" noChangeArrowheads="1" noChangeShapeType="1" noTextEdit="1"/>
              </p:cNvSpPr>
              <p:nvPr/>
            </p:nvSpPr>
            <p:spPr>
              <a:xfrm>
                <a:off x="2020323" y="3601415"/>
                <a:ext cx="3810473" cy="1736704"/>
              </a:xfrm>
              <a:prstGeom prst="rect">
                <a:avLst/>
              </a:prstGeom>
              <a:blipFill>
                <a:blip r:embed="rId4"/>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35FB8048-70FF-3217-4780-31A627355F6F}"/>
              </a:ext>
            </a:extLst>
          </p:cNvPr>
          <p:cNvSpPr txBox="1">
            <a:spLocks/>
          </p:cNvSpPr>
          <p:nvPr/>
        </p:nvSpPr>
        <p:spPr>
          <a:xfrm>
            <a:off x="5558946" y="2802870"/>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69B012BF-EED0-4D08-80AD-554D6359EB0D}"/>
                  </a:ext>
                </a:extLst>
              </p:cNvPr>
              <p:cNvSpPr txBox="1">
                <a:spLocks/>
              </p:cNvSpPr>
              <p:nvPr/>
            </p:nvSpPr>
            <p:spPr>
              <a:xfrm>
                <a:off x="7296658" y="2802870"/>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C38037B6-EA7E-E548-B898-70DD86A40B3B}"/>
                  </a:ext>
                </a:extLst>
              </p:cNvPr>
              <p:cNvSpPr txBox="1">
                <a:spLocks noRot="1" noChangeAspect="1" noMove="1" noResize="1" noEditPoints="1" noAdjustHandles="1" noChangeArrowheads="1" noChangeShapeType="1" noTextEdit="1"/>
              </p:cNvSpPr>
              <p:nvPr/>
            </p:nvSpPr>
            <p:spPr>
              <a:xfrm>
                <a:off x="7296658" y="2802870"/>
                <a:ext cx="3810473" cy="6261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4FBC476D-6E8C-9BFC-697B-7CCC1B535CE7}"/>
                  </a:ext>
                </a:extLst>
              </p:cNvPr>
              <p:cNvSpPr txBox="1">
                <a:spLocks/>
              </p:cNvSpPr>
              <p:nvPr/>
            </p:nvSpPr>
            <p:spPr>
              <a:xfrm>
                <a:off x="7296658" y="3601415"/>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𝟏</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𝟐</m:t>
                          </m:r>
                        </m:sub>
                      </m:sSub>
                      <m:r>
                        <a:rPr lang="en-US" b="1" i="1" smtClean="0">
                          <a:solidFill>
                            <a:schemeClr val="bg1"/>
                          </a:solidFill>
                          <a:latin typeface="Cambria Math" panose="02040503050406030204" pitchFamily="18" charset="0"/>
                        </a:rPr>
                        <m:t>+</m:t>
                      </m:r>
                      <m:sSub>
                        <m:sSubPr>
                          <m:ctrlPr>
                            <a:rPr lang="en-US" b="1" i="1" smtClean="0">
                              <a:solidFill>
                                <a:schemeClr val="bg1"/>
                              </a:solidFill>
                              <a:latin typeface="Cambria Math" panose="02040503050406030204" pitchFamily="18" charset="0"/>
                            </a:rPr>
                          </m:ctrlPr>
                        </m:sSubPr>
                        <m:e>
                          <m:r>
                            <a:rPr lang="en-US" b="1" i="1" smtClean="0">
                              <a:solidFill>
                                <a:schemeClr val="bg1"/>
                              </a:solidFill>
                              <a:latin typeface="Cambria Math" panose="02040503050406030204" pitchFamily="18" charset="0"/>
                            </a:rPr>
                            <m:t>𝒙</m:t>
                          </m:r>
                        </m:e>
                        <m:sub>
                          <m:r>
                            <a:rPr lang="en-US" b="1" i="1" smtClean="0">
                              <a:solidFill>
                                <a:schemeClr val="bg1"/>
                              </a:solidFill>
                              <a:latin typeface="Cambria Math" panose="02040503050406030204" pitchFamily="18" charset="0"/>
                            </a:rPr>
                            <m:t>𝟑</m:t>
                          </m:r>
                        </m:sub>
                      </m:sSub>
                      <m:r>
                        <m:rPr>
                          <m:aln/>
                        </m:rP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m:t>
                      </m:r>
                      <m:r>
                        <a:rPr lang="en-US" b="1" i="1" smtClean="0">
                          <a:solidFill>
                            <a:schemeClr val="bg1"/>
                          </a:solidFill>
                          <a:latin typeface="Cambria Math" panose="02040503050406030204" pitchFamily="18" charset="0"/>
                        </a:rPr>
                        <m:t>𝟕</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D03E742E-4896-5E47-B428-6FE5DCFE424F}"/>
                  </a:ext>
                </a:extLst>
              </p:cNvPr>
              <p:cNvSpPr txBox="1">
                <a:spLocks noRot="1" noChangeAspect="1" noMove="1" noResize="1" noEditPoints="1" noAdjustHandles="1" noChangeArrowheads="1" noChangeShapeType="1" noTextEdit="1"/>
              </p:cNvSpPr>
              <p:nvPr/>
            </p:nvSpPr>
            <p:spPr>
              <a:xfrm>
                <a:off x="7296658" y="3601415"/>
                <a:ext cx="3810473" cy="1736704"/>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DA32C2D3-A67C-9644-8434-549431F0492A}"/>
              </a:ext>
            </a:extLst>
          </p:cNvPr>
          <p:cNvCxnSpPr>
            <a:cxnSpLocks/>
          </p:cNvCxnSpPr>
          <p:nvPr/>
        </p:nvCxnSpPr>
        <p:spPr>
          <a:xfrm>
            <a:off x="5972432" y="4168347"/>
            <a:ext cx="1210963" cy="1070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3FF143CB-3BEC-F1C5-3BD1-5CF604C9647B}"/>
              </a:ext>
            </a:extLst>
          </p:cNvPr>
          <p:cNvSpPr txBox="1">
            <a:spLocks/>
          </p:cNvSpPr>
          <p:nvPr/>
        </p:nvSpPr>
        <p:spPr>
          <a:xfrm>
            <a:off x="6224084" y="5705941"/>
            <a:ext cx="2767914" cy="8970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Linear Program is now in valid </a:t>
            </a:r>
            <a:r>
              <a:rPr lang="en-US" sz="1800" b="1" i="1" u="sng" dirty="0"/>
              <a:t>Standard Form</a:t>
            </a:r>
          </a:p>
        </p:txBody>
      </p:sp>
      <p:cxnSp>
        <p:nvCxnSpPr>
          <p:cNvPr id="23" name="Straight Connector 22">
            <a:extLst>
              <a:ext uri="{FF2B5EF4-FFF2-40B4-BE49-F238E27FC236}">
                <a16:creationId xmlns:a16="http://schemas.microsoft.com/office/drawing/2014/main" id="{DC5B27C0-4024-D15F-0242-77B0C59559EE}"/>
              </a:ext>
            </a:extLst>
          </p:cNvPr>
          <p:cNvCxnSpPr>
            <a:cxnSpLocks/>
          </p:cNvCxnSpPr>
          <p:nvPr/>
        </p:nvCxnSpPr>
        <p:spPr>
          <a:xfrm flipV="1">
            <a:off x="8064843" y="5411818"/>
            <a:ext cx="749643" cy="3711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336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Standard Form</a:t>
            </a:r>
            <a:r>
              <a:rPr lang="en-US" b="1" i="1" dirty="0"/>
              <a:t> </a:t>
            </a:r>
            <a:r>
              <a:rPr lang="en-US" dirty="0"/>
              <a:t>gives a regular articulation of Linear Programs, and </a:t>
            </a:r>
            <a:r>
              <a:rPr lang="en-US" i="1" dirty="0"/>
              <a:t>generic LPs can be converted into standard form</a:t>
            </a:r>
            <a:r>
              <a:rPr lang="en-US" dirty="0"/>
              <a:t>. Can be </a:t>
            </a:r>
            <a:r>
              <a:rPr lang="en-US" b="1" i="1" u="sng" dirty="0"/>
              <a:t>represented easily with arrays</a:t>
            </a:r>
            <a:r>
              <a:rPr lang="en-US" dirty="0"/>
              <a:t>.</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2453281" y="264180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4190993" y="264180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4190993" y="264180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4190993" y="344034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4190993" y="3440348"/>
                <a:ext cx="3810473" cy="173670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679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A Note On Strict Inequalities (&lt;)</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b="1" i="1" u="sng" dirty="0"/>
              <a:t>A constraint with strict inequality</a:t>
            </a:r>
            <a:r>
              <a:rPr lang="en-US" b="1" i="1" dirty="0"/>
              <a:t> </a:t>
            </a:r>
            <a:r>
              <a:rPr lang="en-US" dirty="0"/>
              <a:t>leads to a linear program that is unbounded. Consider the LE:</a:t>
            </a:r>
          </a:p>
        </p:txBody>
      </p:sp>
      <p:sp>
        <p:nvSpPr>
          <p:cNvPr id="11" name="Content Placeholder 2">
            <a:extLst>
              <a:ext uri="{FF2B5EF4-FFF2-40B4-BE49-F238E27FC236}">
                <a16:creationId xmlns:a16="http://schemas.microsoft.com/office/drawing/2014/main" id="{CEBA0AF6-5715-1240-9E42-A29E37AB528C}"/>
              </a:ext>
            </a:extLst>
          </p:cNvPr>
          <p:cNvSpPr txBox="1">
            <a:spLocks/>
          </p:cNvSpPr>
          <p:nvPr/>
        </p:nvSpPr>
        <p:spPr>
          <a:xfrm>
            <a:off x="418993" y="287989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9334CCB5-1FD5-D04C-988A-F802839FE605}"/>
                  </a:ext>
                </a:extLst>
              </p:cNvPr>
              <p:cNvSpPr txBox="1">
                <a:spLocks/>
              </p:cNvSpPr>
              <p:nvPr/>
            </p:nvSpPr>
            <p:spPr>
              <a:xfrm>
                <a:off x="2217091" y="2871265"/>
                <a:ext cx="2682708"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oMath>
                  </m:oMathPara>
                </a14:m>
                <a:endParaRPr lang="en-US" i="1" dirty="0">
                  <a:solidFill>
                    <a:schemeClr val="bg1"/>
                  </a:solidFill>
                </a:endParaRPr>
              </a:p>
            </p:txBody>
          </p:sp>
        </mc:Choice>
        <mc:Fallback xmlns="">
          <p:sp>
            <p:nvSpPr>
              <p:cNvPr id="12" name="Content Placeholder 2">
                <a:extLst>
                  <a:ext uri="{FF2B5EF4-FFF2-40B4-BE49-F238E27FC236}">
                    <a16:creationId xmlns:a16="http://schemas.microsoft.com/office/drawing/2014/main" id="{9334CCB5-1FD5-D04C-988A-F802839FE605}"/>
                  </a:ext>
                </a:extLst>
              </p:cNvPr>
              <p:cNvSpPr txBox="1">
                <a:spLocks noRot="1" noChangeAspect="1" noMove="1" noResize="1" noEditPoints="1" noAdjustHandles="1" noChangeArrowheads="1" noChangeShapeType="1" noTextEdit="1"/>
              </p:cNvSpPr>
              <p:nvPr/>
            </p:nvSpPr>
            <p:spPr>
              <a:xfrm>
                <a:off x="2217091" y="2871265"/>
                <a:ext cx="2682708"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0CCE6AB-7329-6641-BDD8-430D03F270DA}"/>
                  </a:ext>
                </a:extLst>
              </p:cNvPr>
              <p:cNvSpPr txBox="1">
                <a:spLocks/>
              </p:cNvSpPr>
              <p:nvPr/>
            </p:nvSpPr>
            <p:spPr>
              <a:xfrm>
                <a:off x="2217091" y="3669810"/>
                <a:ext cx="2674890" cy="1622567"/>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&lt;8</m:t>
                      </m:r>
                    </m:oMath>
                    <m:oMath xmlns:m="http://schemas.openxmlformats.org/officeDocument/2006/math">
                      <m:r>
                        <a:rPr lang="en-US" i="1" smtClean="0">
                          <a:solidFill>
                            <a:schemeClr val="bg1"/>
                          </a:solidFill>
                          <a:latin typeface="Cambria Math" panose="02040503050406030204" pitchFamily="18" charset="0"/>
                        </a:rPr>
                        <m:t>…</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3" name="Content Placeholder 2">
                <a:extLst>
                  <a:ext uri="{FF2B5EF4-FFF2-40B4-BE49-F238E27FC236}">
                    <a16:creationId xmlns:a16="http://schemas.microsoft.com/office/drawing/2014/main" id="{60CCE6AB-7329-6641-BDD8-430D03F270DA}"/>
                  </a:ext>
                </a:extLst>
              </p:cNvPr>
              <p:cNvSpPr txBox="1">
                <a:spLocks noRot="1" noChangeAspect="1" noMove="1" noResize="1" noEditPoints="1" noAdjustHandles="1" noChangeArrowheads="1" noChangeShapeType="1" noTextEdit="1"/>
              </p:cNvSpPr>
              <p:nvPr/>
            </p:nvSpPr>
            <p:spPr>
              <a:xfrm>
                <a:off x="2217091" y="3669810"/>
                <a:ext cx="2674890" cy="1622567"/>
              </a:xfrm>
              <a:prstGeom prst="rect">
                <a:avLst/>
              </a:prstGeom>
              <a:blipFill>
                <a:blip r:embed="rId3"/>
                <a:stretch>
                  <a:fillRect/>
                </a:stretch>
              </a:blipFill>
            </p:spPr>
            <p:txBody>
              <a:bodyPr/>
              <a:lstStyle/>
              <a:p>
                <a:r>
                  <a:rPr lang="en-US">
                    <a:noFill/>
                  </a:rPr>
                  <a:t> </a:t>
                </a:r>
              </a:p>
            </p:txBody>
          </p:sp>
        </mc:Fallback>
      </mc:AlternateContent>
      <p:grpSp>
        <p:nvGrpSpPr>
          <p:cNvPr id="30" name="Group 29">
            <a:extLst>
              <a:ext uri="{FF2B5EF4-FFF2-40B4-BE49-F238E27FC236}">
                <a16:creationId xmlns:a16="http://schemas.microsoft.com/office/drawing/2014/main" id="{4686B3FB-4EDE-1A46-B22E-92E055FCF800}"/>
              </a:ext>
            </a:extLst>
          </p:cNvPr>
          <p:cNvGrpSpPr/>
          <p:nvPr/>
        </p:nvGrpSpPr>
        <p:grpSpPr>
          <a:xfrm>
            <a:off x="5827274" y="2501804"/>
            <a:ext cx="4505855" cy="3168533"/>
            <a:chOff x="6346175" y="1962580"/>
            <a:chExt cx="4505855" cy="3168533"/>
          </a:xfrm>
        </p:grpSpPr>
        <p:cxnSp>
          <p:nvCxnSpPr>
            <p:cNvPr id="5" name="Straight Connector 4">
              <a:extLst>
                <a:ext uri="{FF2B5EF4-FFF2-40B4-BE49-F238E27FC236}">
                  <a16:creationId xmlns:a16="http://schemas.microsoft.com/office/drawing/2014/main" id="{9ED9A4FA-0BBE-EE46-B38A-2FF24F4B1EAF}"/>
                </a:ext>
              </a:extLst>
            </p:cNvPr>
            <p:cNvCxnSpPr>
              <a:cxnSpLocks/>
            </p:cNvCxnSpPr>
            <p:nvPr/>
          </p:nvCxnSpPr>
          <p:spPr>
            <a:xfrm>
              <a:off x="7246189" y="2009955"/>
              <a:ext cx="3605841" cy="3038704"/>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E2187A-CEE8-B949-A24B-ACB1364D848A}"/>
                    </a:ext>
                  </a:extLst>
                </p:cNvPr>
                <p:cNvSpPr txBox="1"/>
                <p:nvPr/>
              </p:nvSpPr>
              <p:spPr>
                <a:xfrm>
                  <a:off x="7529687" y="1962580"/>
                  <a:ext cx="1405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=8</m:t>
                        </m:r>
                      </m:oMath>
                    </m:oMathPara>
                  </a14:m>
                  <a:endParaRPr lang="en-US" dirty="0"/>
                </a:p>
              </p:txBody>
            </p:sp>
          </mc:Choice>
          <mc:Fallback xmlns="">
            <p:sp>
              <p:nvSpPr>
                <p:cNvPr id="8" name="TextBox 7">
                  <a:extLst>
                    <a:ext uri="{FF2B5EF4-FFF2-40B4-BE49-F238E27FC236}">
                      <a16:creationId xmlns:a16="http://schemas.microsoft.com/office/drawing/2014/main" id="{74E2187A-CEE8-B949-A24B-ACB1364D848A}"/>
                    </a:ext>
                  </a:extLst>
                </p:cNvPr>
                <p:cNvSpPr txBox="1">
                  <a:spLocks noRot="1" noChangeAspect="1" noMove="1" noResize="1" noEditPoints="1" noAdjustHandles="1" noChangeArrowheads="1" noChangeShapeType="1" noTextEdit="1"/>
                </p:cNvSpPr>
                <p:nvPr/>
              </p:nvSpPr>
              <p:spPr>
                <a:xfrm>
                  <a:off x="7529687" y="1962580"/>
                  <a:ext cx="1405834" cy="369332"/>
                </a:xfrm>
                <a:prstGeom prst="rect">
                  <a:avLst/>
                </a:prstGeom>
                <a:blipFill>
                  <a:blip r:embed="rId4"/>
                  <a:stretch>
                    <a:fillRect/>
                  </a:stretch>
                </a:blipFill>
              </p:spPr>
              <p:txBody>
                <a:bodyPr/>
                <a:lstStyle/>
                <a:p>
                  <a:r>
                    <a:rPr lang="en-US">
                      <a:noFill/>
                    </a:rPr>
                    <a:t> </a:t>
                  </a:r>
                </a:p>
              </p:txBody>
            </p:sp>
          </mc:Fallback>
        </mc:AlternateContent>
        <p:sp>
          <p:nvSpPr>
            <p:cNvPr id="10" name="Oval 9">
              <a:extLst>
                <a:ext uri="{FF2B5EF4-FFF2-40B4-BE49-F238E27FC236}">
                  <a16:creationId xmlns:a16="http://schemas.microsoft.com/office/drawing/2014/main" id="{5B8D36E1-22AD-814F-A54F-2B6B854855D1}"/>
                </a:ext>
              </a:extLst>
            </p:cNvPr>
            <p:cNvSpPr/>
            <p:nvPr/>
          </p:nvSpPr>
          <p:spPr>
            <a:xfrm>
              <a:off x="7366959" y="4599053"/>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CF131B3-A8F7-1B48-AC56-3BC835294683}"/>
                    </a:ext>
                  </a:extLst>
                </p:cNvPr>
                <p:cNvSpPr txBox="1"/>
                <p:nvPr/>
              </p:nvSpPr>
              <p:spPr>
                <a:xfrm>
                  <a:off x="6346175" y="4761781"/>
                  <a:ext cx="14058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m:t>
                        </m:r>
                      </m:oMath>
                    </m:oMathPara>
                  </a14:m>
                  <a:endParaRPr lang="en-US" dirty="0"/>
                </a:p>
              </p:txBody>
            </p:sp>
          </mc:Choice>
          <mc:Fallback xmlns="">
            <p:sp>
              <p:nvSpPr>
                <p:cNvPr id="14" name="TextBox 13">
                  <a:extLst>
                    <a:ext uri="{FF2B5EF4-FFF2-40B4-BE49-F238E27FC236}">
                      <a16:creationId xmlns:a16="http://schemas.microsoft.com/office/drawing/2014/main" id="{0CF131B3-A8F7-1B48-AC56-3BC835294683}"/>
                    </a:ext>
                  </a:extLst>
                </p:cNvPr>
                <p:cNvSpPr txBox="1">
                  <a:spLocks noRot="1" noChangeAspect="1" noMove="1" noResize="1" noEditPoints="1" noAdjustHandles="1" noChangeArrowheads="1" noChangeShapeType="1" noTextEdit="1"/>
                </p:cNvSpPr>
                <p:nvPr/>
              </p:nvSpPr>
              <p:spPr>
                <a:xfrm>
                  <a:off x="6346175" y="4761781"/>
                  <a:ext cx="1405834" cy="369332"/>
                </a:xfrm>
                <a:prstGeom prst="rect">
                  <a:avLst/>
                </a:prstGeom>
                <a:blipFill>
                  <a:blip r:embed="rId5"/>
                  <a:stretch>
                    <a:fillRect/>
                  </a:stretch>
                </a:blipFill>
              </p:spPr>
              <p:txBody>
                <a:bodyPr/>
                <a:lstStyle/>
                <a:p>
                  <a:r>
                    <a:rPr lang="en-US">
                      <a:noFill/>
                    </a:rPr>
                    <a:t> </a:t>
                  </a:r>
                </a:p>
              </p:txBody>
            </p:sp>
          </mc:Fallback>
        </mc:AlternateContent>
        <p:sp>
          <p:nvSpPr>
            <p:cNvPr id="15" name="Oval 14">
              <a:extLst>
                <a:ext uri="{FF2B5EF4-FFF2-40B4-BE49-F238E27FC236}">
                  <a16:creationId xmlns:a16="http://schemas.microsoft.com/office/drawing/2014/main" id="{E653D0B6-4314-024F-8EB5-D1528E452D48}"/>
                </a:ext>
              </a:extLst>
            </p:cNvPr>
            <p:cNvSpPr/>
            <p:nvPr/>
          </p:nvSpPr>
          <p:spPr>
            <a:xfrm>
              <a:off x="8069876" y="4045930"/>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CDB91C8-7936-CB41-B15D-817D3605F44F}"/>
                    </a:ext>
                  </a:extLst>
                </p:cNvPr>
                <p:cNvSpPr txBox="1"/>
                <p:nvPr/>
              </p:nvSpPr>
              <p:spPr>
                <a:xfrm>
                  <a:off x="6487712" y="3839326"/>
                  <a:ext cx="158216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=7.5</m:t>
                        </m:r>
                      </m:oMath>
                    </m:oMathPara>
                  </a14:m>
                  <a:endParaRPr lang="en-US" dirty="0"/>
                </a:p>
              </p:txBody>
            </p:sp>
          </mc:Choice>
          <mc:Fallback xmlns="">
            <p:sp>
              <p:nvSpPr>
                <p:cNvPr id="16" name="TextBox 15">
                  <a:extLst>
                    <a:ext uri="{FF2B5EF4-FFF2-40B4-BE49-F238E27FC236}">
                      <a16:creationId xmlns:a16="http://schemas.microsoft.com/office/drawing/2014/main" id="{ACDB91C8-7936-CB41-B15D-817D3605F44F}"/>
                    </a:ext>
                  </a:extLst>
                </p:cNvPr>
                <p:cNvSpPr txBox="1">
                  <a:spLocks noRot="1" noChangeAspect="1" noMove="1" noResize="1" noEditPoints="1" noAdjustHandles="1" noChangeArrowheads="1" noChangeShapeType="1" noTextEdit="1"/>
                </p:cNvSpPr>
                <p:nvPr/>
              </p:nvSpPr>
              <p:spPr>
                <a:xfrm>
                  <a:off x="6487712" y="3839326"/>
                  <a:ext cx="1582164" cy="369332"/>
                </a:xfrm>
                <a:prstGeom prst="rect">
                  <a:avLst/>
                </a:prstGeom>
                <a:blipFill>
                  <a:blip r:embed="rId6"/>
                  <a:stretch>
                    <a:fillRect/>
                  </a:stretch>
                </a:blipFill>
              </p:spPr>
              <p:txBody>
                <a:bodyPr/>
                <a:lstStyle/>
                <a:p>
                  <a:r>
                    <a:rPr lang="en-US">
                      <a:noFill/>
                    </a:rPr>
                    <a:t> </a:t>
                  </a:r>
                </a:p>
              </p:txBody>
            </p:sp>
          </mc:Fallback>
        </mc:AlternateContent>
        <p:cxnSp>
          <p:nvCxnSpPr>
            <p:cNvPr id="17" name="Straight Connector 16">
              <a:extLst>
                <a:ext uri="{FF2B5EF4-FFF2-40B4-BE49-F238E27FC236}">
                  <a16:creationId xmlns:a16="http://schemas.microsoft.com/office/drawing/2014/main" id="{17117860-7260-9643-941C-ECCD23B0B0ED}"/>
                </a:ext>
              </a:extLst>
            </p:cNvPr>
            <p:cNvCxnSpPr>
              <a:cxnSpLocks/>
              <a:stCxn id="10" idx="7"/>
              <a:endCxn id="15" idx="3"/>
            </p:cNvCxnSpPr>
            <p:nvPr/>
          </p:nvCxnSpPr>
          <p:spPr>
            <a:xfrm flipV="1">
              <a:off x="7505856" y="4184827"/>
              <a:ext cx="587851" cy="438057"/>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CC329495-C49E-7D43-832F-C7A028F16A56}"/>
                </a:ext>
              </a:extLst>
            </p:cNvPr>
            <p:cNvSpPr/>
            <p:nvPr/>
          </p:nvSpPr>
          <p:spPr>
            <a:xfrm>
              <a:off x="8447047" y="3723458"/>
              <a:ext cx="162728" cy="162728"/>
            </a:xfrm>
            <a:prstGeom prst="ellipse">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B0408F8-AA2B-CB47-A5F5-E6D5FEEA92FD}"/>
                    </a:ext>
                  </a:extLst>
                </p:cNvPr>
                <p:cNvSpPr txBox="1"/>
                <p:nvPr/>
              </p:nvSpPr>
              <p:spPr>
                <a:xfrm>
                  <a:off x="6890761" y="3262372"/>
                  <a:ext cx="17104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=7.75</m:t>
                        </m:r>
                      </m:oMath>
                    </m:oMathPara>
                  </a14:m>
                  <a:endParaRPr lang="en-US" dirty="0"/>
                </a:p>
              </p:txBody>
            </p:sp>
          </mc:Choice>
          <mc:Fallback xmlns="">
            <p:sp>
              <p:nvSpPr>
                <p:cNvPr id="21" name="TextBox 20">
                  <a:extLst>
                    <a:ext uri="{FF2B5EF4-FFF2-40B4-BE49-F238E27FC236}">
                      <a16:creationId xmlns:a16="http://schemas.microsoft.com/office/drawing/2014/main" id="{0B0408F8-AA2B-CB47-A5F5-E6D5FEEA92FD}"/>
                    </a:ext>
                  </a:extLst>
                </p:cNvPr>
                <p:cNvSpPr txBox="1">
                  <a:spLocks noRot="1" noChangeAspect="1" noMove="1" noResize="1" noEditPoints="1" noAdjustHandles="1" noChangeArrowheads="1" noChangeShapeType="1" noTextEdit="1"/>
                </p:cNvSpPr>
                <p:nvPr/>
              </p:nvSpPr>
              <p:spPr>
                <a:xfrm>
                  <a:off x="6890761" y="3262372"/>
                  <a:ext cx="1710405" cy="369332"/>
                </a:xfrm>
                <a:prstGeom prst="rect">
                  <a:avLst/>
                </a:prstGeom>
                <a:blipFill>
                  <a:blip r:embed="rId7"/>
                  <a:stretch>
                    <a:fillRect/>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5BB6E840-8018-CA46-ACB6-701BB863B8BE}"/>
                </a:ext>
              </a:extLst>
            </p:cNvPr>
            <p:cNvCxnSpPr>
              <a:cxnSpLocks/>
              <a:stCxn id="15" idx="7"/>
              <a:endCxn id="20" idx="3"/>
            </p:cNvCxnSpPr>
            <p:nvPr/>
          </p:nvCxnSpPr>
          <p:spPr>
            <a:xfrm flipV="1">
              <a:off x="8208773" y="3862355"/>
              <a:ext cx="262105" cy="207406"/>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235F2F3-E766-234C-A253-6C7C69E8E62D}"/>
                </a:ext>
              </a:extLst>
            </p:cNvPr>
            <p:cNvCxnSpPr>
              <a:cxnSpLocks/>
            </p:cNvCxnSpPr>
            <p:nvPr/>
          </p:nvCxnSpPr>
          <p:spPr>
            <a:xfrm flipV="1">
              <a:off x="8551439" y="3560609"/>
              <a:ext cx="296610" cy="219222"/>
            </a:xfrm>
            <a:prstGeom prst="line">
              <a:avLst/>
            </a:prstGeom>
            <a:solidFill>
              <a:schemeClr val="accent5"/>
            </a:solidFill>
            <a:ln w="38100">
              <a:solidFill>
                <a:schemeClr val="accent5"/>
              </a:solidFill>
              <a:prstDash val="dash"/>
            </a:ln>
          </p:spPr>
          <p:style>
            <a:lnRef idx="1">
              <a:schemeClr val="accent1"/>
            </a:lnRef>
            <a:fillRef idx="0">
              <a:schemeClr val="accent1"/>
            </a:fillRef>
            <a:effectRef idx="0">
              <a:schemeClr val="accent1"/>
            </a:effectRef>
            <a:fontRef idx="minor">
              <a:schemeClr val="tx1"/>
            </a:fontRef>
          </p:style>
        </p:cxnSp>
      </p:grpSp>
      <p:sp>
        <p:nvSpPr>
          <p:cNvPr id="32" name="Content Placeholder 2">
            <a:extLst>
              <a:ext uri="{FF2B5EF4-FFF2-40B4-BE49-F238E27FC236}">
                <a16:creationId xmlns:a16="http://schemas.microsoft.com/office/drawing/2014/main" id="{CB302CF2-BF2D-2346-974C-75D873ADEA2C}"/>
              </a:ext>
            </a:extLst>
          </p:cNvPr>
          <p:cNvSpPr txBox="1">
            <a:spLocks/>
          </p:cNvSpPr>
          <p:nvPr/>
        </p:nvSpPr>
        <p:spPr>
          <a:xfrm>
            <a:off x="9635706" y="2346786"/>
            <a:ext cx="2294028" cy="1288744"/>
          </a:xfrm>
          <a:prstGeom prst="rect">
            <a:avLst/>
          </a:prstGeom>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process could go on forever, so there is no “optimal solution”</a:t>
            </a:r>
          </a:p>
        </p:txBody>
      </p:sp>
      <p:cxnSp>
        <p:nvCxnSpPr>
          <p:cNvPr id="33" name="Straight Connector 32">
            <a:extLst>
              <a:ext uri="{FF2B5EF4-FFF2-40B4-BE49-F238E27FC236}">
                <a16:creationId xmlns:a16="http://schemas.microsoft.com/office/drawing/2014/main" id="{79161C17-87E9-E541-9CFB-41E50A893A91}"/>
              </a:ext>
            </a:extLst>
          </p:cNvPr>
          <p:cNvCxnSpPr>
            <a:cxnSpLocks/>
          </p:cNvCxnSpPr>
          <p:nvPr/>
        </p:nvCxnSpPr>
        <p:spPr>
          <a:xfrm flipV="1">
            <a:off x="9524333" y="3717984"/>
            <a:ext cx="516815" cy="5357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382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Slack Form</a:t>
            </a:r>
          </a:p>
        </p:txBody>
      </p:sp>
    </p:spTree>
    <p:extLst>
      <p:ext uri="{BB962C8B-B14F-4D97-AF65-F5344CB8AC3E}">
        <p14:creationId xmlns:p14="http://schemas.microsoft.com/office/powerpoint/2010/main" val="113833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Motivating Problem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dirty="0"/>
              <a:t>You are a </a:t>
            </a:r>
            <a:r>
              <a:rPr lang="en-US" b="1" i="1" u="sng" dirty="0"/>
              <a:t>politician trying to win an election</a:t>
            </a:r>
            <a:r>
              <a:rPr lang="en-US" dirty="0"/>
              <a:t>. Your district contains urban, suburban, and rural areas that have 100,000, 200,000, and 50,000 residents respectively. You want to spend the least amount of money, and target your advertisements so that you can win over at least half of the people in each respective area. Your policy priorities are to build roads, increase gun control, provide farm subsidies, and add a gasoline tax. </a:t>
            </a:r>
          </a:p>
          <a:p>
            <a:pPr marL="0" indent="0">
              <a:buNone/>
            </a:pPr>
            <a:endParaRPr lang="en-US" dirty="0"/>
          </a:p>
          <a:p>
            <a:pPr marL="0" indent="0">
              <a:buNone/>
            </a:pPr>
            <a:r>
              <a:rPr lang="en-US" dirty="0"/>
              <a:t>Your policies are not all popular in all areas of your district, so </a:t>
            </a:r>
            <a:r>
              <a:rPr lang="en-US" b="1" i="1" u="sng" dirty="0"/>
              <a:t>how can you divide your message advertisement across the three areas to obtain votes from at least half of the people in each area</a:t>
            </a:r>
            <a:r>
              <a:rPr lang="en-US" dirty="0"/>
              <a:t>?</a:t>
            </a:r>
          </a:p>
        </p:txBody>
      </p:sp>
    </p:spTree>
    <p:extLst>
      <p:ext uri="{BB962C8B-B14F-4D97-AF65-F5344CB8AC3E}">
        <p14:creationId xmlns:p14="http://schemas.microsoft.com/office/powerpoint/2010/main" val="24724307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622854" y="1647568"/>
            <a:ext cx="9424557" cy="4888403"/>
          </a:xfrm>
        </p:spPr>
        <p:txBody>
          <a:bodyPr>
            <a:normAutofit/>
          </a:bodyPr>
          <a:lstStyle/>
          <a:p>
            <a:pPr marL="0" indent="0">
              <a:buNone/>
            </a:pPr>
            <a:r>
              <a:rPr lang="en-US" dirty="0"/>
              <a:t>Some algorithms (like </a:t>
            </a:r>
            <a:r>
              <a:rPr lang="en-US" b="1" i="1" u="sng" dirty="0"/>
              <a:t>Simplex</a:t>
            </a:r>
            <a:r>
              <a:rPr lang="en-US" dirty="0"/>
              <a:t>) operate in </a:t>
            </a:r>
            <a:r>
              <a:rPr lang="en-US" b="1" i="1" u="sng" dirty="0"/>
              <a:t>slack form only</a:t>
            </a:r>
            <a:r>
              <a:rPr lang="en-US" dirty="0"/>
              <a:t>.</a:t>
            </a:r>
          </a:p>
          <a:p>
            <a:pPr marL="0" indent="0">
              <a:buNone/>
            </a:pPr>
            <a:endParaRPr lang="en-US" dirty="0"/>
          </a:p>
          <a:p>
            <a:pPr marL="0" indent="0">
              <a:buNone/>
            </a:pPr>
            <a:r>
              <a:rPr lang="en-US" dirty="0"/>
              <a:t>Very </a:t>
            </a:r>
            <a:r>
              <a:rPr lang="en-US" b="1" i="1" u="sng" dirty="0"/>
              <a:t>easy to convert</a:t>
            </a:r>
            <a:r>
              <a:rPr lang="en-US" dirty="0"/>
              <a:t> between standard form and slack form.</a:t>
            </a:r>
          </a:p>
          <a:p>
            <a:pPr marL="0" indent="0">
              <a:buNone/>
            </a:pPr>
            <a:endParaRPr lang="en-US" dirty="0"/>
          </a:p>
          <a:p>
            <a:pPr marL="0" indent="0">
              <a:buNone/>
            </a:pPr>
            <a:r>
              <a:rPr lang="en-US" dirty="0"/>
              <a:t>Introduces </a:t>
            </a:r>
            <a:r>
              <a:rPr lang="en-US" b="1" i="1" u="sng" dirty="0"/>
              <a:t>new variables (basic and non-basic)</a:t>
            </a:r>
            <a:r>
              <a:rPr lang="en-US" dirty="0"/>
              <a:t> which can be swapped and manipulated as the algorithm executes.</a:t>
            </a:r>
          </a:p>
        </p:txBody>
      </p:sp>
    </p:spTree>
    <p:extLst>
      <p:ext uri="{BB962C8B-B14F-4D97-AF65-F5344CB8AC3E}">
        <p14:creationId xmlns:p14="http://schemas.microsoft.com/office/powerpoint/2010/main" val="3300961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General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an equality that models the slack (or difference) in the target constant and the variable terms.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3344562" y="3243162"/>
                <a:ext cx="7702849" cy="137002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100000"/>
                  </a:lnSpc>
                  <a:buFont typeface="Arial" panose="020B0604020202020204" pitchFamily="34" charset="0"/>
                  <a:buNone/>
                </a:pP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nary>
                      <m:naryPr>
                        <m:chr m:val="∑"/>
                        <m:ctrlPr>
                          <a:rPr lang="en-US" b="0" i="1" smtClean="0">
                            <a:solidFill>
                              <a:schemeClr val="bg1"/>
                            </a:solidFill>
                            <a:latin typeface="Cambria Math" panose="02040503050406030204" pitchFamily="18" charset="0"/>
                          </a:rPr>
                        </m:ctrlPr>
                      </m:naryPr>
                      <m:sub>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𝑎</m:t>
                            </m:r>
                          </m:e>
                          <m:sub>
                            <m:r>
                              <a:rPr lang="en-US" b="0" i="1" smtClean="0">
                                <a:solidFill>
                                  <a:schemeClr val="bg1"/>
                                </a:solidFill>
                                <a:latin typeface="Cambria Math" panose="02040503050406030204" pitchFamily="18" charset="0"/>
                              </a:rPr>
                              <m:t>𝑖𝑗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=1,2,…,</m:t>
                    </m:r>
                    <m:r>
                      <a:rPr lang="en-US" b="0" i="1" smtClean="0">
                        <a:solidFill>
                          <a:schemeClr val="bg1"/>
                        </a:solidFill>
                        <a:latin typeface="Cambria Math" panose="02040503050406030204" pitchFamily="18" charset="0"/>
                      </a:rPr>
                      <m:t>𝑚</m:t>
                    </m:r>
                  </m:oMath>
                </a14:m>
                <a:br>
                  <a:rPr lang="en-US" b="0" dirty="0">
                    <a:solidFill>
                      <a:schemeClr val="bg1"/>
                    </a:solidFill>
                  </a:rPr>
                </a:b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𝑠</m:t>
                        </m:r>
                      </m:e>
                      <m:sub>
                        <m:r>
                          <a:rPr lang="en-US" b="0" i="1" smtClean="0">
                            <a:solidFill>
                              <a:schemeClr val="bg1"/>
                            </a:solidFill>
                            <a:latin typeface="Cambria Math" panose="02040503050406030204" pitchFamily="18" charset="0"/>
                          </a:rPr>
                          <m:t>𝑖</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r>
                      <a:rPr lang="en-US" b="0" i="1" smtClean="0">
                        <a:solidFill>
                          <a:schemeClr val="bg1"/>
                        </a:solidFill>
                        <a:latin typeface="Cambria Math" panose="02040503050406030204" pitchFamily="18" charset="0"/>
                      </a:rPr>
                      <m:t>≥0</m:t>
                    </m:r>
                  </m:oMath>
                </a14:m>
                <a:r>
                  <a:rPr lang="en-US" dirty="0">
                    <a:solidFill>
                      <a:schemeClr val="bg1"/>
                    </a:solidFill>
                  </a:rPr>
                  <a:t>			for </a:t>
                </a:r>
                <a14:m>
                  <m:oMath xmlns:m="http://schemas.openxmlformats.org/officeDocument/2006/math">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𝑚</m:t>
                    </m:r>
                  </m:oMath>
                </a14:m>
                <a:r>
                  <a:rPr lang="en-US" dirty="0">
                    <a:solidFill>
                      <a:schemeClr val="bg1"/>
                    </a:solidFill>
                  </a:rPr>
                  <a:t> and </a:t>
                </a:r>
                <a14:m>
                  <m:oMath xmlns:m="http://schemas.openxmlformats.org/officeDocument/2006/math">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r>
                      <a:rPr lang="en-US" b="0" i="1" smtClean="0">
                        <a:solidFill>
                          <a:schemeClr val="bg1"/>
                        </a:solidFill>
                        <a:latin typeface="Cambria Math" panose="02040503050406030204" pitchFamily="18" charset="0"/>
                      </a:rPr>
                      <m:t>𝑛</m:t>
                    </m:r>
                  </m:oMath>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3344562" y="3243162"/>
                <a:ext cx="7702849" cy="1370028"/>
              </a:xfrm>
              <a:prstGeom prst="rect">
                <a:avLst/>
              </a:prstGeom>
              <a:blipFill>
                <a:blip r:embed="rId2"/>
                <a:stretch>
                  <a:fillRect t="-42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916CAA9D-CF17-7F44-98FB-47F4DEDB9859}"/>
                  </a:ext>
                </a:extLst>
              </p:cNvPr>
              <p:cNvSpPr txBox="1">
                <a:spLocks/>
              </p:cNvSpPr>
              <p:nvPr/>
            </p:nvSpPr>
            <p:spPr>
              <a:xfrm>
                <a:off x="3344562" y="2034745"/>
                <a:ext cx="1120346" cy="1010709"/>
              </a:xfrm>
              <a:prstGeom prst="rect">
                <a:avLst/>
              </a:prstGeom>
              <a:solidFill>
                <a:schemeClr val="bg2">
                  <a:lumMod val="10000"/>
                  <a:lumOff val="90000"/>
                </a:schemeClr>
              </a:solidFill>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ctrlPr>
                            <a:rPr lang="en-US" b="0"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𝑛</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𝑐</m:t>
                              </m:r>
                            </m:e>
                            <m:sub>
                              <m:r>
                                <a:rPr lang="en-US" b="0" i="1" smtClean="0">
                                  <a:solidFill>
                                    <a:schemeClr val="bg1"/>
                                  </a:solidFill>
                                  <a:latin typeface="Cambria Math" panose="02040503050406030204" pitchFamily="18" charset="0"/>
                                </a:rPr>
                                <m:t>𝑗</m:t>
                              </m:r>
                            </m:sub>
                          </m:sSub>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𝑗</m:t>
                              </m:r>
                            </m:sub>
                          </m:sSub>
                        </m:e>
                      </m:nary>
                    </m:oMath>
                  </m:oMathPara>
                </a14:m>
                <a:endParaRPr lang="en-US" dirty="0">
                  <a:solidFill>
                    <a:schemeClr val="bg1"/>
                  </a:solidFill>
                </a:endParaRPr>
              </a:p>
            </p:txBody>
          </p:sp>
        </mc:Choice>
        <mc:Fallback xmlns="">
          <p:sp>
            <p:nvSpPr>
              <p:cNvPr id="8" name="Content Placeholder 2">
                <a:extLst>
                  <a:ext uri="{FF2B5EF4-FFF2-40B4-BE49-F238E27FC236}">
                    <a16:creationId xmlns:a16="http://schemas.microsoft.com/office/drawing/2014/main" id="{916CAA9D-CF17-7F44-98FB-47F4DEDB9859}"/>
                  </a:ext>
                </a:extLst>
              </p:cNvPr>
              <p:cNvSpPr txBox="1">
                <a:spLocks noRot="1" noChangeAspect="1" noMove="1" noResize="1" noEditPoints="1" noAdjustHandles="1" noChangeArrowheads="1" noChangeShapeType="1" noTextEdit="1"/>
              </p:cNvSpPr>
              <p:nvPr/>
            </p:nvSpPr>
            <p:spPr>
              <a:xfrm>
                <a:off x="3344562" y="2034745"/>
                <a:ext cx="1120346" cy="1010709"/>
              </a:xfrm>
              <a:prstGeom prst="rect">
                <a:avLst/>
              </a:prstGeom>
              <a:blipFill>
                <a:blip r:embed="rId3"/>
                <a:stretch>
                  <a:fillRect l="-62222" t="-62963" b="-114815"/>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42A19336-0816-9E42-B2DF-3641FC29E866}"/>
              </a:ext>
            </a:extLst>
          </p:cNvPr>
          <p:cNvSpPr txBox="1">
            <a:spLocks/>
          </p:cNvSpPr>
          <p:nvPr/>
        </p:nvSpPr>
        <p:spPr>
          <a:xfrm>
            <a:off x="1639801" y="230146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p:sp>
        <p:nvSpPr>
          <p:cNvPr id="10" name="Content Placeholder 2">
            <a:extLst>
              <a:ext uri="{FF2B5EF4-FFF2-40B4-BE49-F238E27FC236}">
                <a16:creationId xmlns:a16="http://schemas.microsoft.com/office/drawing/2014/main" id="{D7E6A06C-F92C-B046-911F-0F0D9BCF22A4}"/>
              </a:ext>
            </a:extLst>
          </p:cNvPr>
          <p:cNvSpPr txBox="1">
            <a:spLocks/>
          </p:cNvSpPr>
          <p:nvPr/>
        </p:nvSpPr>
        <p:spPr>
          <a:xfrm>
            <a:off x="1639801" y="3270419"/>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Subject To:</a:t>
            </a:r>
          </a:p>
        </p:txBody>
      </p:sp>
      <p:sp>
        <p:nvSpPr>
          <p:cNvPr id="11" name="Content Placeholder 2">
            <a:extLst>
              <a:ext uri="{FF2B5EF4-FFF2-40B4-BE49-F238E27FC236}">
                <a16:creationId xmlns:a16="http://schemas.microsoft.com/office/drawing/2014/main" id="{CCE49B21-FAC2-4347-B9CE-836AE76CC19B}"/>
              </a:ext>
            </a:extLst>
          </p:cNvPr>
          <p:cNvSpPr txBox="1">
            <a:spLocks/>
          </p:cNvSpPr>
          <p:nvPr/>
        </p:nvSpPr>
        <p:spPr>
          <a:xfrm>
            <a:off x="5457965" y="2139415"/>
            <a:ext cx="2767914" cy="42836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Same as in </a:t>
            </a:r>
            <a:r>
              <a:rPr lang="en-US" sz="1800" b="1" i="1" dirty="0"/>
              <a:t>Standard Form</a:t>
            </a:r>
            <a:endParaRPr lang="en-US" sz="1800" b="1" i="1" u="sng" dirty="0"/>
          </a:p>
        </p:txBody>
      </p:sp>
      <p:cxnSp>
        <p:nvCxnSpPr>
          <p:cNvPr id="12" name="Straight Connector 11">
            <a:extLst>
              <a:ext uri="{FF2B5EF4-FFF2-40B4-BE49-F238E27FC236}">
                <a16:creationId xmlns:a16="http://schemas.microsoft.com/office/drawing/2014/main" id="{34B68F77-BB16-7043-B5ED-5A88566496D0}"/>
              </a:ext>
            </a:extLst>
          </p:cNvPr>
          <p:cNvCxnSpPr>
            <a:cxnSpLocks/>
          </p:cNvCxnSpPr>
          <p:nvPr/>
        </p:nvCxnSpPr>
        <p:spPr>
          <a:xfrm flipH="1">
            <a:off x="4555524" y="2433386"/>
            <a:ext cx="1046206" cy="134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496BFE-C05F-FD43-B38C-2A71F52AD643}"/>
              </a:ext>
            </a:extLst>
          </p:cNvPr>
          <p:cNvCxnSpPr>
            <a:cxnSpLocks/>
          </p:cNvCxnSpPr>
          <p:nvPr/>
        </p:nvCxnSpPr>
        <p:spPr>
          <a:xfrm>
            <a:off x="4308389" y="4728519"/>
            <a:ext cx="304800" cy="5600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9EBD004-2767-444A-994B-85027AEEF33A}"/>
              </a:ext>
            </a:extLst>
          </p:cNvPr>
          <p:cNvSpPr txBox="1">
            <a:spLocks/>
          </p:cNvSpPr>
          <p:nvPr/>
        </p:nvSpPr>
        <p:spPr>
          <a:xfrm>
            <a:off x="4044777" y="5288571"/>
            <a:ext cx="4028303" cy="13285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Introduce new variable </a:t>
            </a:r>
            <a:r>
              <a:rPr lang="en-US" sz="1800" i="1" dirty="0" err="1"/>
              <a:t>s</a:t>
            </a:r>
            <a:r>
              <a:rPr lang="en-US" sz="1800" i="1" baseline="-25000" dirty="0" err="1"/>
              <a:t>i</a:t>
            </a:r>
            <a:r>
              <a:rPr lang="en-US" sz="1800" i="1" dirty="0"/>
              <a:t> for each constraint and model difference between left and right side of standard form constraint</a:t>
            </a:r>
            <a:endParaRPr lang="en-US" sz="1800" b="1" i="1" u="sng" dirty="0"/>
          </a:p>
        </p:txBody>
      </p:sp>
    </p:spTree>
    <p:extLst>
      <p:ext uri="{BB962C8B-B14F-4D97-AF65-F5344CB8AC3E}">
        <p14:creationId xmlns:p14="http://schemas.microsoft.com/office/powerpoint/2010/main" val="401645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Example: Standard vs Slack</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lnSpcReduction="10000"/>
          </a:bodyPr>
          <a:lstStyle/>
          <a:p>
            <a:pPr marL="0" indent="0">
              <a:buNone/>
            </a:pPr>
            <a:r>
              <a:rPr lang="en-US" dirty="0"/>
              <a:t>In Slack Form, every constraint is in equality that models the slack (or difference) in the target constant and the variable terms.</a:t>
            </a:r>
          </a:p>
        </p:txBody>
      </p:sp>
      <p:sp>
        <p:nvSpPr>
          <p:cNvPr id="15" name="Content Placeholder 2">
            <a:extLst>
              <a:ext uri="{FF2B5EF4-FFF2-40B4-BE49-F238E27FC236}">
                <a16:creationId xmlns:a16="http://schemas.microsoft.com/office/drawing/2014/main" id="{65977182-F293-9A4A-86D6-3C01046DB96C}"/>
              </a:ext>
            </a:extLst>
          </p:cNvPr>
          <p:cNvSpPr txBox="1">
            <a:spLocks/>
          </p:cNvSpPr>
          <p:nvPr/>
        </p:nvSpPr>
        <p:spPr>
          <a:xfrm>
            <a:off x="0" y="2996031"/>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A35724D-1A03-7047-AFEA-DD488027D6A0}"/>
                  </a:ext>
                </a:extLst>
              </p:cNvPr>
              <p:cNvSpPr txBox="1">
                <a:spLocks/>
              </p:cNvSpPr>
              <p:nvPr/>
            </p:nvSpPr>
            <p:spPr>
              <a:xfrm>
                <a:off x="1737712"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4A35724D-1A03-7047-AFEA-DD488027D6A0}"/>
                  </a:ext>
                </a:extLst>
              </p:cNvPr>
              <p:cNvSpPr txBox="1">
                <a:spLocks noRot="1" noChangeAspect="1" noMove="1" noResize="1" noEditPoints="1" noAdjustHandles="1" noChangeArrowheads="1" noChangeShapeType="1" noTextEdit="1"/>
              </p:cNvSpPr>
              <p:nvPr/>
            </p:nvSpPr>
            <p:spPr>
              <a:xfrm>
                <a:off x="1737712" y="2987793"/>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E8CF7E4-1473-6141-BDF0-D7F5C378A8A3}"/>
                  </a:ext>
                </a:extLst>
              </p:cNvPr>
              <p:cNvSpPr txBox="1">
                <a:spLocks/>
              </p:cNvSpPr>
              <p:nvPr/>
            </p:nvSpPr>
            <p:spPr>
              <a:xfrm>
                <a:off x="1737712"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−7</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4</m:t>
                      </m:r>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DE8CF7E4-1473-6141-BDF0-D7F5C378A8A3}"/>
                  </a:ext>
                </a:extLst>
              </p:cNvPr>
              <p:cNvSpPr txBox="1">
                <a:spLocks noRot="1" noChangeAspect="1" noMove="1" noResize="1" noEditPoints="1" noAdjustHandles="1" noChangeArrowheads="1" noChangeShapeType="1" noTextEdit="1"/>
              </p:cNvSpPr>
              <p:nvPr/>
            </p:nvSpPr>
            <p:spPr>
              <a:xfrm>
                <a:off x="1737712" y="3786338"/>
                <a:ext cx="3810473" cy="1736704"/>
              </a:xfrm>
              <a:prstGeom prst="rect">
                <a:avLst/>
              </a:prstGeom>
              <a:blipFill>
                <a:blip r:embed="rId3"/>
                <a:stretch>
                  <a:fillRect/>
                </a:stretch>
              </a:blipFill>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8A70D148-9820-234E-8126-8F4DED931FBD}"/>
              </a:ext>
            </a:extLst>
          </p:cNvPr>
          <p:cNvSpPr txBox="1">
            <a:spLocks/>
          </p:cNvSpPr>
          <p:nvPr/>
        </p:nvSpPr>
        <p:spPr>
          <a:xfrm>
            <a:off x="5581136" y="2987793"/>
            <a:ext cx="1704761"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8442FB60-4021-AD4C-8F8D-FA8DC6F8EBB5}"/>
                  </a:ext>
                </a:extLst>
              </p:cNvPr>
              <p:cNvSpPr txBox="1">
                <a:spLocks/>
              </p:cNvSpPr>
              <p:nvPr/>
            </p:nvSpPr>
            <p:spPr>
              <a:xfrm>
                <a:off x="7318848" y="2987793"/>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9" name="Content Placeholder 2">
                <a:extLst>
                  <a:ext uri="{FF2B5EF4-FFF2-40B4-BE49-F238E27FC236}">
                    <a16:creationId xmlns:a16="http://schemas.microsoft.com/office/drawing/2014/main" id="{8442FB60-4021-AD4C-8F8D-FA8DC6F8EBB5}"/>
                  </a:ext>
                </a:extLst>
              </p:cNvPr>
              <p:cNvSpPr txBox="1">
                <a:spLocks noRot="1" noChangeAspect="1" noMove="1" noResize="1" noEditPoints="1" noAdjustHandles="1" noChangeArrowheads="1" noChangeShapeType="1" noTextEdit="1"/>
              </p:cNvSpPr>
              <p:nvPr/>
            </p:nvSpPr>
            <p:spPr>
              <a:xfrm>
                <a:off x="7318848" y="2987793"/>
                <a:ext cx="3810473" cy="6261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E273819F-6B19-C442-8C0A-1145F1C74020}"/>
                  </a:ext>
                </a:extLst>
              </p:cNvPr>
              <p:cNvSpPr txBox="1">
                <a:spLocks/>
              </p:cNvSpPr>
              <p:nvPr/>
            </p:nvSpPr>
            <p:spPr>
              <a:xfrm>
                <a:off x="7318848" y="3786338"/>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20" name="Content Placeholder 2">
                <a:extLst>
                  <a:ext uri="{FF2B5EF4-FFF2-40B4-BE49-F238E27FC236}">
                    <a16:creationId xmlns:a16="http://schemas.microsoft.com/office/drawing/2014/main" id="{E273819F-6B19-C442-8C0A-1145F1C74020}"/>
                  </a:ext>
                </a:extLst>
              </p:cNvPr>
              <p:cNvSpPr txBox="1">
                <a:spLocks noRot="1" noChangeAspect="1" noMove="1" noResize="1" noEditPoints="1" noAdjustHandles="1" noChangeArrowheads="1" noChangeShapeType="1" noTextEdit="1"/>
              </p:cNvSpPr>
              <p:nvPr/>
            </p:nvSpPr>
            <p:spPr>
              <a:xfrm>
                <a:off x="7318848" y="3786338"/>
                <a:ext cx="3810473" cy="1736704"/>
              </a:xfrm>
              <a:prstGeom prst="rect">
                <a:avLst/>
              </a:prstGeom>
              <a:blipFill>
                <a:blip r:embed="rId5"/>
                <a:stretch>
                  <a:fillRect/>
                </a:stretch>
              </a:blipFill>
            </p:spPr>
            <p:txBody>
              <a:bodyPr/>
              <a:lstStyle/>
              <a:p>
                <a:r>
                  <a:rPr lang="en-US">
                    <a:noFill/>
                  </a:rPr>
                  <a:t> </a:t>
                </a:r>
              </a:p>
            </p:txBody>
          </p:sp>
        </mc:Fallback>
      </mc:AlternateContent>
      <p:sp>
        <p:nvSpPr>
          <p:cNvPr id="21" name="Content Placeholder 2">
            <a:extLst>
              <a:ext uri="{FF2B5EF4-FFF2-40B4-BE49-F238E27FC236}">
                <a16:creationId xmlns:a16="http://schemas.microsoft.com/office/drawing/2014/main" id="{79F78D22-9AF6-B546-BDB0-72DC9CC3CAF0}"/>
              </a:ext>
            </a:extLst>
          </p:cNvPr>
          <p:cNvSpPr txBox="1">
            <a:spLocks/>
          </p:cNvSpPr>
          <p:nvPr/>
        </p:nvSpPr>
        <p:spPr>
          <a:xfrm>
            <a:off x="173771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Standard Form:</a:t>
            </a:r>
          </a:p>
        </p:txBody>
      </p:sp>
      <p:sp>
        <p:nvSpPr>
          <p:cNvPr id="22" name="Content Placeholder 2">
            <a:extLst>
              <a:ext uri="{FF2B5EF4-FFF2-40B4-BE49-F238E27FC236}">
                <a16:creationId xmlns:a16="http://schemas.microsoft.com/office/drawing/2014/main" id="{E9AF9BE4-3C4D-1249-8D39-39BC4AAD4DF0}"/>
              </a:ext>
            </a:extLst>
          </p:cNvPr>
          <p:cNvSpPr txBox="1">
            <a:spLocks/>
          </p:cNvSpPr>
          <p:nvPr/>
        </p:nvSpPr>
        <p:spPr>
          <a:xfrm>
            <a:off x="7302842" y="2352462"/>
            <a:ext cx="3810473"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i="1" dirty="0"/>
              <a:t>Slack Form:</a:t>
            </a:r>
          </a:p>
        </p:txBody>
      </p:sp>
    </p:spTree>
    <p:extLst>
      <p:ext uri="{BB962C8B-B14F-4D97-AF65-F5344CB8AC3E}">
        <p14:creationId xmlns:p14="http://schemas.microsoft.com/office/powerpoint/2010/main" val="3111580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Representation of Slack Form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906736"/>
          </a:xfrm>
        </p:spPr>
        <p:txBody>
          <a:bodyPr>
            <a:normAutofit/>
          </a:bodyPr>
          <a:lstStyle/>
          <a:p>
            <a:pPr marL="0" indent="0">
              <a:buNone/>
            </a:pPr>
            <a:r>
              <a:rPr lang="en-US" dirty="0"/>
              <a:t>In Slack Form, we also use matrices to represent coefficients.</a:t>
            </a:r>
          </a:p>
        </p:txBody>
      </p:sp>
      <p:sp>
        <p:nvSpPr>
          <p:cNvPr id="15" name="Content Placeholder 2">
            <a:extLst>
              <a:ext uri="{FF2B5EF4-FFF2-40B4-BE49-F238E27FC236}">
                <a16:creationId xmlns:a16="http://schemas.microsoft.com/office/drawing/2014/main" id="{A07A025E-F8B1-4F42-8388-2A91AB52CBCC}"/>
              </a:ext>
            </a:extLst>
          </p:cNvPr>
          <p:cNvSpPr txBox="1">
            <a:spLocks/>
          </p:cNvSpPr>
          <p:nvPr/>
        </p:nvSpPr>
        <p:spPr>
          <a:xfrm>
            <a:off x="4085968" y="1843846"/>
            <a:ext cx="1348126" cy="5491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2000" i="1" dirty="0"/>
              <a:t>Maximize:</a:t>
            </a:r>
          </a:p>
        </p:txBody>
      </p: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5DCB7488-C7AA-A346-AFE2-6C714D5AA606}"/>
                  </a:ext>
                </a:extLst>
              </p:cNvPr>
              <p:cNvSpPr txBox="1">
                <a:spLocks/>
              </p:cNvSpPr>
              <p:nvPr/>
            </p:nvSpPr>
            <p:spPr>
              <a:xfrm>
                <a:off x="4295565" y="2254624"/>
                <a:ext cx="3810473" cy="62611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
                    </m:oMathParaPr>
                    <m:oMath xmlns:m="http://schemas.openxmlformats.org/officeDocument/2006/math">
                      <m:r>
                        <a:rPr lang="en-US" b="0" i="1" smtClean="0">
                          <a:solidFill>
                            <a:schemeClr val="bg1"/>
                          </a:solidFill>
                          <a:latin typeface="Cambria Math" panose="02040503050406030204" pitchFamily="18" charset="0"/>
                        </a:rPr>
                        <m:t>0+2</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Para>
                </a14:m>
                <a:endParaRPr lang="en-US" i="1" dirty="0">
                  <a:solidFill>
                    <a:schemeClr val="bg1"/>
                  </a:solidFill>
                </a:endParaRPr>
              </a:p>
            </p:txBody>
          </p:sp>
        </mc:Choice>
        <mc:Fallback xmlns="">
          <p:sp>
            <p:nvSpPr>
              <p:cNvPr id="16" name="Content Placeholder 2">
                <a:extLst>
                  <a:ext uri="{FF2B5EF4-FFF2-40B4-BE49-F238E27FC236}">
                    <a16:creationId xmlns:a16="http://schemas.microsoft.com/office/drawing/2014/main" id="{5DCB7488-C7AA-A346-AFE2-6C714D5AA606}"/>
                  </a:ext>
                </a:extLst>
              </p:cNvPr>
              <p:cNvSpPr txBox="1">
                <a:spLocks noRot="1" noChangeAspect="1" noMove="1" noResize="1" noEditPoints="1" noAdjustHandles="1" noChangeArrowheads="1" noChangeShapeType="1" noTextEdit="1"/>
              </p:cNvSpPr>
              <p:nvPr/>
            </p:nvSpPr>
            <p:spPr>
              <a:xfrm>
                <a:off x="4295565" y="2254624"/>
                <a:ext cx="3810473" cy="62611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649F50E0-6106-D443-B22F-3792B324BC2A}"/>
                  </a:ext>
                </a:extLst>
              </p:cNvPr>
              <p:cNvSpPr txBox="1">
                <a:spLocks/>
              </p:cNvSpPr>
              <p:nvPr/>
            </p:nvSpPr>
            <p:spPr>
              <a:xfrm>
                <a:off x="4295565" y="3119073"/>
                <a:ext cx="3810473" cy="1736704"/>
              </a:xfrm>
              <a:prstGeom prst="rect">
                <a:avLst/>
              </a:prstGeom>
              <a:solidFill>
                <a:schemeClr val="bg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=7−</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=−7+</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a:rPr lang="en-US" b="0" i="1" smtClean="0">
                              <a:solidFill>
                                <a:schemeClr val="bg1"/>
                              </a:solidFill>
                              <a:latin typeface="Cambria Math" panose="02040503050406030204" pitchFamily="18" charset="0"/>
                            </a:rPr>
                            <m:t>=4−</m:t>
                          </m:r>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oMath>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5</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6</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7" name="Content Placeholder 2">
                <a:extLst>
                  <a:ext uri="{FF2B5EF4-FFF2-40B4-BE49-F238E27FC236}">
                    <a16:creationId xmlns:a16="http://schemas.microsoft.com/office/drawing/2014/main" id="{649F50E0-6106-D443-B22F-3792B324BC2A}"/>
                  </a:ext>
                </a:extLst>
              </p:cNvPr>
              <p:cNvSpPr txBox="1">
                <a:spLocks noRot="1" noChangeAspect="1" noMove="1" noResize="1" noEditPoints="1" noAdjustHandles="1" noChangeArrowheads="1" noChangeShapeType="1" noTextEdit="1"/>
              </p:cNvSpPr>
              <p:nvPr/>
            </p:nvSpPr>
            <p:spPr>
              <a:xfrm>
                <a:off x="4295565" y="3119073"/>
                <a:ext cx="3810473" cy="173670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9F71D9E-63D0-5A42-ABD3-019AF34C8F80}"/>
                  </a:ext>
                </a:extLst>
              </p:cNvPr>
              <p:cNvSpPr txBox="1">
                <a:spLocks/>
              </p:cNvSpPr>
              <p:nvPr/>
            </p:nvSpPr>
            <p:spPr>
              <a:xfrm>
                <a:off x="1141412" y="3685429"/>
                <a:ext cx="20183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Basic Variables: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𝐵</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4</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5</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6</m:t>
                          </m:r>
                        </m:sub>
                      </m:sSub>
                      <m:r>
                        <a:rPr lang="en-US" sz="2000" b="0" i="1" smtClean="0">
                          <a:latin typeface="Cambria Math" panose="02040503050406030204" pitchFamily="18" charset="0"/>
                        </a:rPr>
                        <m:t>}</m:t>
                      </m:r>
                    </m:oMath>
                  </m:oMathPara>
                </a14:m>
                <a:endParaRPr lang="en-US" sz="2000" dirty="0"/>
              </a:p>
            </p:txBody>
          </p:sp>
        </mc:Choice>
        <mc:Fallback xmlns="">
          <p:sp>
            <p:nvSpPr>
              <p:cNvPr id="18" name="Content Placeholder 2">
                <a:extLst>
                  <a:ext uri="{FF2B5EF4-FFF2-40B4-BE49-F238E27FC236}">
                    <a16:creationId xmlns:a16="http://schemas.microsoft.com/office/drawing/2014/main" id="{49F71D9E-63D0-5A42-ABD3-019AF34C8F80}"/>
                  </a:ext>
                </a:extLst>
              </p:cNvPr>
              <p:cNvSpPr txBox="1">
                <a:spLocks noRot="1" noChangeAspect="1" noMove="1" noResize="1" noEditPoints="1" noAdjustHandles="1" noChangeArrowheads="1" noChangeShapeType="1" noTextEdit="1"/>
              </p:cNvSpPr>
              <p:nvPr/>
            </p:nvSpPr>
            <p:spPr>
              <a:xfrm>
                <a:off x="1141412" y="3685429"/>
                <a:ext cx="2018306" cy="926327"/>
              </a:xfrm>
              <a:prstGeom prst="rect">
                <a:avLst/>
              </a:prstGeom>
              <a:blipFill>
                <a:blip r:embed="rId4"/>
                <a:stretch>
                  <a:fillRect/>
                </a:stretch>
              </a:blipFill>
            </p:spPr>
            <p:txBody>
              <a:bodyPr/>
              <a:lstStyle/>
              <a:p>
                <a:r>
                  <a:rPr lang="en-US">
                    <a:noFill/>
                  </a:rPr>
                  <a:t> </a:t>
                </a:r>
              </a:p>
            </p:txBody>
          </p:sp>
        </mc:Fallback>
      </mc:AlternateContent>
      <p:cxnSp>
        <p:nvCxnSpPr>
          <p:cNvPr id="19" name="Straight Connector 18">
            <a:extLst>
              <a:ext uri="{FF2B5EF4-FFF2-40B4-BE49-F238E27FC236}">
                <a16:creationId xmlns:a16="http://schemas.microsoft.com/office/drawing/2014/main" id="{F7F24302-CA52-404C-8121-923B038304E1}"/>
              </a:ext>
            </a:extLst>
          </p:cNvPr>
          <p:cNvCxnSpPr>
            <a:cxnSpLocks/>
          </p:cNvCxnSpPr>
          <p:nvPr/>
        </p:nvCxnSpPr>
        <p:spPr>
          <a:xfrm flipV="1">
            <a:off x="2973788" y="3482671"/>
            <a:ext cx="1160363" cy="5877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ontent Placeholder 2">
                <a:extLst>
                  <a:ext uri="{FF2B5EF4-FFF2-40B4-BE49-F238E27FC236}">
                    <a16:creationId xmlns:a16="http://schemas.microsoft.com/office/drawing/2014/main" id="{6C75ED9D-FC44-9946-82BF-015D9F05003F}"/>
                  </a:ext>
                </a:extLst>
              </p:cNvPr>
              <p:cNvSpPr txBox="1">
                <a:spLocks/>
              </p:cNvSpPr>
              <p:nvPr/>
            </p:nvSpPr>
            <p:spPr>
              <a:xfrm>
                <a:off x="839262" y="5064979"/>
                <a:ext cx="2622606" cy="9263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Non-basic Variables:</a:t>
                </a:r>
              </a:p>
              <a:p>
                <a:pPr marL="0" indent="0" algn="ctr">
                  <a:buFont typeface="Arial" panose="020B0604020202020204" pitchFamily="34" charset="0"/>
                  <a:buNone/>
                </a:pPr>
                <a:r>
                  <a:rPr lang="en-US" sz="2000" b="0" dirty="0"/>
                  <a:t>N</a:t>
                </a:r>
                <a14:m>
                  <m:oMath xmlns:m="http://schemas.openxmlformats.org/officeDocument/2006/math">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oMath>
                </a14:m>
                <a:endParaRPr lang="en-US" sz="2000" dirty="0"/>
              </a:p>
            </p:txBody>
          </p:sp>
        </mc:Choice>
        <mc:Fallback xmlns="">
          <p:sp>
            <p:nvSpPr>
              <p:cNvPr id="20" name="Content Placeholder 2">
                <a:extLst>
                  <a:ext uri="{FF2B5EF4-FFF2-40B4-BE49-F238E27FC236}">
                    <a16:creationId xmlns:a16="http://schemas.microsoft.com/office/drawing/2014/main" id="{6C75ED9D-FC44-9946-82BF-015D9F05003F}"/>
                  </a:ext>
                </a:extLst>
              </p:cNvPr>
              <p:cNvSpPr txBox="1">
                <a:spLocks noRot="1" noChangeAspect="1" noMove="1" noResize="1" noEditPoints="1" noAdjustHandles="1" noChangeArrowheads="1" noChangeShapeType="1" noTextEdit="1"/>
              </p:cNvSpPr>
              <p:nvPr/>
            </p:nvSpPr>
            <p:spPr>
              <a:xfrm>
                <a:off x="839262" y="5064979"/>
                <a:ext cx="2622606" cy="926327"/>
              </a:xfrm>
              <a:prstGeom prst="rect">
                <a:avLst/>
              </a:prstGeom>
              <a:blipFill>
                <a:blip r:embed="rId5"/>
                <a:stretch>
                  <a:fillRect b="-9459"/>
                </a:stretch>
              </a:blipFill>
            </p:spPr>
            <p:txBody>
              <a:bodyPr/>
              <a:lstStyle/>
              <a:p>
                <a:r>
                  <a:rPr lang="en-US">
                    <a:noFill/>
                  </a:rPr>
                  <a:t> </a:t>
                </a:r>
              </a:p>
            </p:txBody>
          </p:sp>
        </mc:Fallback>
      </mc:AlternateContent>
      <p:cxnSp>
        <p:nvCxnSpPr>
          <p:cNvPr id="21" name="Straight Connector 20">
            <a:extLst>
              <a:ext uri="{FF2B5EF4-FFF2-40B4-BE49-F238E27FC236}">
                <a16:creationId xmlns:a16="http://schemas.microsoft.com/office/drawing/2014/main" id="{7C3C3640-E843-254F-8C90-8A935EA70017}"/>
              </a:ext>
            </a:extLst>
          </p:cNvPr>
          <p:cNvCxnSpPr>
            <a:cxnSpLocks/>
          </p:cNvCxnSpPr>
          <p:nvPr/>
        </p:nvCxnSpPr>
        <p:spPr>
          <a:xfrm flipV="1">
            <a:off x="3159718" y="4341341"/>
            <a:ext cx="1019807" cy="7713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F622A9E5-3087-AA47-B716-D95160D81FF1}"/>
                  </a:ext>
                </a:extLst>
              </p:cNvPr>
              <p:cNvSpPr txBox="1">
                <a:spLocks/>
              </p:cNvSpPr>
              <p:nvPr/>
            </p:nvSpPr>
            <p:spPr>
              <a:xfrm>
                <a:off x="9013204" y="1525987"/>
                <a:ext cx="2810386"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c is coefficients of objective function:</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−3</m:t>
                                </m:r>
                              </m:e>
                            </m:mr>
                            <m:mr>
                              <m:e>
                                <m:r>
                                  <a:rPr lang="en-US" sz="2000" b="0" i="1" smtClean="0">
                                    <a:latin typeface="Cambria Math" panose="02040503050406030204" pitchFamily="18" charset="0"/>
                                  </a:rPr>
                                  <m:t>3</m:t>
                                </m:r>
                              </m:e>
                            </m:mr>
                          </m:m>
                        </m:e>
                      </m:d>
                    </m:oMath>
                  </m:oMathPara>
                </a14:m>
                <a:endParaRPr lang="en-US" sz="2000" dirty="0"/>
              </a:p>
            </p:txBody>
          </p:sp>
        </mc:Choice>
        <mc:Fallback xmlns="">
          <p:sp>
            <p:nvSpPr>
              <p:cNvPr id="22" name="Content Placeholder 2">
                <a:extLst>
                  <a:ext uri="{FF2B5EF4-FFF2-40B4-BE49-F238E27FC236}">
                    <a16:creationId xmlns:a16="http://schemas.microsoft.com/office/drawing/2014/main" id="{F622A9E5-3087-AA47-B716-D95160D81FF1}"/>
                  </a:ext>
                </a:extLst>
              </p:cNvPr>
              <p:cNvSpPr txBox="1">
                <a:spLocks noRot="1" noChangeAspect="1" noMove="1" noResize="1" noEditPoints="1" noAdjustHandles="1" noChangeArrowheads="1" noChangeShapeType="1" noTextEdit="1"/>
              </p:cNvSpPr>
              <p:nvPr/>
            </p:nvSpPr>
            <p:spPr>
              <a:xfrm>
                <a:off x="9013204" y="1525987"/>
                <a:ext cx="2810386" cy="1520028"/>
              </a:xfrm>
              <a:prstGeom prst="rect">
                <a:avLst/>
              </a:prstGeom>
              <a:blipFill>
                <a:blip r:embed="rId6"/>
                <a:stretch>
                  <a:fillRect t="-833"/>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022F1DFC-45C2-3442-BF2B-DBC6E322B37C}"/>
              </a:ext>
            </a:extLst>
          </p:cNvPr>
          <p:cNvCxnSpPr>
            <a:cxnSpLocks/>
          </p:cNvCxnSpPr>
          <p:nvPr/>
        </p:nvCxnSpPr>
        <p:spPr>
          <a:xfrm flipH="1">
            <a:off x="8229600" y="2174789"/>
            <a:ext cx="1622854" cy="4405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212B28B-156C-D44F-A5CF-482F0A478CCA}"/>
              </a:ext>
            </a:extLst>
          </p:cNvPr>
          <p:cNvSpPr txBox="1">
            <a:spLocks/>
          </p:cNvSpPr>
          <p:nvPr/>
        </p:nvSpPr>
        <p:spPr>
          <a:xfrm>
            <a:off x="723930" y="1989804"/>
            <a:ext cx="2229941" cy="7249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v is constant term of objective function (here v=0)</a:t>
            </a:r>
          </a:p>
        </p:txBody>
      </p:sp>
      <p:cxnSp>
        <p:nvCxnSpPr>
          <p:cNvPr id="25" name="Straight Connector 24">
            <a:extLst>
              <a:ext uri="{FF2B5EF4-FFF2-40B4-BE49-F238E27FC236}">
                <a16:creationId xmlns:a16="http://schemas.microsoft.com/office/drawing/2014/main" id="{DAA7D09C-EB4A-F346-8F16-AC32236967AE}"/>
              </a:ext>
            </a:extLst>
          </p:cNvPr>
          <p:cNvCxnSpPr>
            <a:cxnSpLocks/>
          </p:cNvCxnSpPr>
          <p:nvPr/>
        </p:nvCxnSpPr>
        <p:spPr>
          <a:xfrm>
            <a:off x="2899775" y="2341992"/>
            <a:ext cx="1272228" cy="1458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E9BD2C8B-B818-A64B-9431-ED0DC9FB223A}"/>
                  </a:ext>
                </a:extLst>
              </p:cNvPr>
              <p:cNvSpPr txBox="1">
                <a:spLocks/>
              </p:cNvSpPr>
              <p:nvPr/>
            </p:nvSpPr>
            <p:spPr>
              <a:xfrm>
                <a:off x="9132472" y="3141100"/>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b is constant terms of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b</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1"/>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7</m:t>
                                </m:r>
                              </m:e>
                            </m:mr>
                            <m:mr>
                              <m:e>
                                <m:r>
                                  <a:rPr lang="en-US" sz="2000" b="0" i="1" smtClean="0">
                                    <a:latin typeface="Cambria Math" panose="02040503050406030204" pitchFamily="18" charset="0"/>
                                  </a:rPr>
                                  <m:t>−7</m:t>
                                </m:r>
                              </m:e>
                            </m:mr>
                            <m:mr>
                              <m:e>
                                <m:r>
                                  <a:rPr lang="en-US" sz="2000" b="0" i="1" smtClean="0">
                                    <a:latin typeface="Cambria Math" panose="02040503050406030204" pitchFamily="18" charset="0"/>
                                  </a:rPr>
                                  <m:t>4</m:t>
                                </m:r>
                              </m:e>
                            </m:mr>
                          </m:m>
                        </m:e>
                      </m:d>
                    </m:oMath>
                  </m:oMathPara>
                </a14:m>
                <a:endParaRPr lang="en-US" sz="2000" dirty="0"/>
              </a:p>
            </p:txBody>
          </p:sp>
        </mc:Choice>
        <mc:Fallback xmlns="">
          <p:sp>
            <p:nvSpPr>
              <p:cNvPr id="26" name="Content Placeholder 2">
                <a:extLst>
                  <a:ext uri="{FF2B5EF4-FFF2-40B4-BE49-F238E27FC236}">
                    <a16:creationId xmlns:a16="http://schemas.microsoft.com/office/drawing/2014/main" id="{E9BD2C8B-B818-A64B-9431-ED0DC9FB223A}"/>
                  </a:ext>
                </a:extLst>
              </p:cNvPr>
              <p:cNvSpPr txBox="1">
                <a:spLocks noRot="1" noChangeAspect="1" noMove="1" noResize="1" noEditPoints="1" noAdjustHandles="1" noChangeArrowheads="1" noChangeShapeType="1" noTextEdit="1"/>
              </p:cNvSpPr>
              <p:nvPr/>
            </p:nvSpPr>
            <p:spPr>
              <a:xfrm>
                <a:off x="9132472" y="3141100"/>
                <a:ext cx="3001218" cy="1520028"/>
              </a:xfrm>
              <a:prstGeom prst="rect">
                <a:avLst/>
              </a:prstGeom>
              <a:blipFill>
                <a:blip r:embed="rId7"/>
                <a:stretch>
                  <a:fillRect l="-844" r="-844"/>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6ADE4E4C-7AD3-834B-ADD7-9975A4882308}"/>
              </a:ext>
            </a:extLst>
          </p:cNvPr>
          <p:cNvCxnSpPr>
            <a:cxnSpLocks/>
          </p:cNvCxnSpPr>
          <p:nvPr/>
        </p:nvCxnSpPr>
        <p:spPr>
          <a:xfrm flipH="1" flipV="1">
            <a:off x="8229600" y="3482672"/>
            <a:ext cx="1820849" cy="4532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A91BBDD2-C858-D742-96BB-FD1525517E5A}"/>
                  </a:ext>
                </a:extLst>
              </p:cNvPr>
              <p:cNvSpPr txBox="1">
                <a:spLocks/>
              </p:cNvSpPr>
              <p:nvPr/>
            </p:nvSpPr>
            <p:spPr>
              <a:xfrm>
                <a:off x="8823695" y="4644225"/>
                <a:ext cx="3001218" cy="1520028"/>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A is coefficients of non-basic variables in constraints:</a:t>
                </a:r>
              </a:p>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m:t>
                      </m:r>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r>
                                  <m:rPr>
                                    <m:brk m:alnAt="7"/>
                                  </m:rP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−1</m:t>
                                </m:r>
                              </m:e>
                              <m:e>
                                <m:r>
                                  <a:rPr lang="en-US" sz="2000" b="0" i="1" smtClean="0">
                                    <a:latin typeface="Cambria Math" panose="02040503050406030204" pitchFamily="18" charset="0"/>
                                  </a:rPr>
                                  <m:t>1</m:t>
                                </m:r>
                              </m:e>
                            </m:mr>
                            <m:mr>
                              <m:e>
                                <m:r>
                                  <a:rPr lang="en-US" sz="2000" b="0" i="1" smtClean="0">
                                    <a:latin typeface="Cambria Math" panose="02040503050406030204" pitchFamily="18" charset="0"/>
                                  </a:rPr>
                                  <m:t>1</m:t>
                                </m:r>
                              </m:e>
                              <m:e>
                                <m:r>
                                  <a:rPr lang="en-US" sz="2000" b="0" i="1" smtClean="0">
                                    <a:latin typeface="Cambria Math" panose="02040503050406030204" pitchFamily="18" charset="0"/>
                                  </a:rPr>
                                  <m:t>−2</m:t>
                                </m:r>
                              </m:e>
                              <m:e>
                                <m:r>
                                  <a:rPr lang="en-US" sz="2000" b="0" i="1" smtClean="0">
                                    <a:latin typeface="Cambria Math" panose="02040503050406030204" pitchFamily="18" charset="0"/>
                                  </a:rPr>
                                  <m:t>2</m:t>
                                </m:r>
                              </m:e>
                            </m:mr>
                          </m:m>
                        </m:e>
                      </m:d>
                    </m:oMath>
                  </m:oMathPara>
                </a14:m>
                <a:endParaRPr lang="en-US" sz="2000" dirty="0"/>
              </a:p>
            </p:txBody>
          </p:sp>
        </mc:Choice>
        <mc:Fallback xmlns="">
          <p:sp>
            <p:nvSpPr>
              <p:cNvPr id="28" name="Content Placeholder 2">
                <a:extLst>
                  <a:ext uri="{FF2B5EF4-FFF2-40B4-BE49-F238E27FC236}">
                    <a16:creationId xmlns:a16="http://schemas.microsoft.com/office/drawing/2014/main" id="{A91BBDD2-C858-D742-96BB-FD1525517E5A}"/>
                  </a:ext>
                </a:extLst>
              </p:cNvPr>
              <p:cNvSpPr txBox="1">
                <a:spLocks noRot="1" noChangeAspect="1" noMove="1" noResize="1" noEditPoints="1" noAdjustHandles="1" noChangeArrowheads="1" noChangeShapeType="1" noTextEdit="1"/>
              </p:cNvSpPr>
              <p:nvPr/>
            </p:nvSpPr>
            <p:spPr>
              <a:xfrm>
                <a:off x="8823695" y="4644225"/>
                <a:ext cx="3001218" cy="1520028"/>
              </a:xfrm>
              <a:prstGeom prst="rect">
                <a:avLst/>
              </a:prstGeom>
              <a:blipFill>
                <a:blip r:embed="rId8"/>
                <a:stretch>
                  <a:fillRect/>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F1459684-F7CF-2B4B-AB01-94902176FFAC}"/>
              </a:ext>
            </a:extLst>
          </p:cNvPr>
          <p:cNvCxnSpPr>
            <a:cxnSpLocks/>
          </p:cNvCxnSpPr>
          <p:nvPr/>
        </p:nvCxnSpPr>
        <p:spPr>
          <a:xfrm flipH="1" flipV="1">
            <a:off x="8222078" y="3935896"/>
            <a:ext cx="838834" cy="7252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Content Placeholder 2">
            <a:extLst>
              <a:ext uri="{FF2B5EF4-FFF2-40B4-BE49-F238E27FC236}">
                <a16:creationId xmlns:a16="http://schemas.microsoft.com/office/drawing/2014/main" id="{8E60FDAB-D4F7-6248-8AED-A643BB851215}"/>
              </a:ext>
            </a:extLst>
          </p:cNvPr>
          <p:cNvSpPr txBox="1">
            <a:spLocks/>
          </p:cNvSpPr>
          <p:nvPr/>
        </p:nvSpPr>
        <p:spPr>
          <a:xfrm>
            <a:off x="4214190" y="5276185"/>
            <a:ext cx="3943849" cy="1339300"/>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t>So, our slack form can be represented with these five variables:</a:t>
            </a:r>
          </a:p>
          <a:p>
            <a:pPr marL="0" indent="0" algn="ctr">
              <a:buFont typeface="Arial" panose="020B0604020202020204" pitchFamily="34" charset="0"/>
              <a:buNone/>
            </a:pPr>
            <a:r>
              <a:rPr lang="en-US" sz="2000" b="1" i="1" dirty="0"/>
              <a:t>N, B, A, b, c, v</a:t>
            </a:r>
          </a:p>
        </p:txBody>
      </p:sp>
    </p:spTree>
    <p:extLst>
      <p:ext uri="{BB962C8B-B14F-4D97-AF65-F5344CB8AC3E}">
        <p14:creationId xmlns:p14="http://schemas.microsoft.com/office/powerpoint/2010/main" val="42771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Shortest Path problem</a:t>
            </a:r>
          </a:p>
        </p:txBody>
      </p:sp>
    </p:spTree>
    <p:extLst>
      <p:ext uri="{BB962C8B-B14F-4D97-AF65-F5344CB8AC3E}">
        <p14:creationId xmlns:p14="http://schemas.microsoft.com/office/powerpoint/2010/main" val="3864394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shortest path problems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lstStyle/>
          <a:p>
            <a:pPr marL="0" indent="0">
              <a:buNone/>
            </a:pPr>
            <a:r>
              <a:rPr lang="en-US" b="1" i="1" u="sng" dirty="0"/>
              <a:t>Shortest path problems</a:t>
            </a:r>
            <a:r>
              <a:rPr lang="en-US" dirty="0"/>
              <a:t> ask you to find the </a:t>
            </a:r>
            <a:r>
              <a:rPr lang="en-US" i="1" u="sng" dirty="0"/>
              <a:t>shortest weighted path</a:t>
            </a:r>
            <a:r>
              <a:rPr lang="en-US" dirty="0"/>
              <a:t> from a start node to some designated destination node in a weighted graph. </a:t>
            </a:r>
            <a:endParaRPr lang="en-US" sz="2000" i="1" dirty="0"/>
          </a:p>
        </p:txBody>
      </p:sp>
      <p:pic>
        <p:nvPicPr>
          <p:cNvPr id="4" name="Picture 3">
            <a:extLst>
              <a:ext uri="{FF2B5EF4-FFF2-40B4-BE49-F238E27FC236}">
                <a16:creationId xmlns:a16="http://schemas.microsoft.com/office/drawing/2014/main" id="{E996C5D1-CE8C-7341-8BA2-41A89796A72A}"/>
              </a:ext>
            </a:extLst>
          </p:cNvPr>
          <p:cNvPicPr>
            <a:picLocks noChangeAspect="1"/>
          </p:cNvPicPr>
          <p:nvPr/>
        </p:nvPicPr>
        <p:blipFill>
          <a:blip r:embed="rId2"/>
          <a:stretch>
            <a:fillRect/>
          </a:stretch>
        </p:blipFill>
        <p:spPr>
          <a:xfrm>
            <a:off x="2284411" y="2292405"/>
            <a:ext cx="7620000" cy="4165600"/>
          </a:xfrm>
          <a:prstGeom prst="rect">
            <a:avLst/>
          </a:prstGeom>
          <a:solidFill>
            <a:schemeClr val="bg2">
              <a:lumMod val="10000"/>
              <a:lumOff val="90000"/>
            </a:schemeClr>
          </a:solidFill>
        </p:spPr>
      </p:pic>
    </p:spTree>
    <p:extLst>
      <p:ext uri="{BB962C8B-B14F-4D97-AF65-F5344CB8AC3E}">
        <p14:creationId xmlns:p14="http://schemas.microsoft.com/office/powerpoint/2010/main" val="3275817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4444781" y="1557793"/>
            <a:ext cx="5661328" cy="636104"/>
          </a:xfrm>
        </p:spPr>
        <p:txBody>
          <a:bodyPr>
            <a:normAutofit fontScale="70000" lnSpcReduction="20000"/>
          </a:bodyPr>
          <a:lstStyle/>
          <a:p>
            <a:pPr marL="0" indent="0">
              <a:buNone/>
            </a:pPr>
            <a:r>
              <a:rPr lang="en-US" dirty="0"/>
              <a:t>The shortest weighted distance from the start node to an arbitrary node u</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2812516" y="160616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2812516" y="1606162"/>
                <a:ext cx="1489142"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2464241"/>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2512610"/>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2512610"/>
                <a:ext cx="1489142" cy="539366"/>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3370689"/>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3419058"/>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3419058"/>
                <a:ext cx="1489142" cy="539366"/>
              </a:xfrm>
              <a:prstGeom prst="rect">
                <a:avLst/>
              </a:prstGeom>
              <a:blipFill>
                <a:blip r:embed="rId4"/>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4373875"/>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Weight of an edge from u to v</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4422244"/>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b="0" dirty="0">
                    <a:solidFill>
                      <a:schemeClr val="bg1"/>
                    </a:solidFill>
                  </a:rPr>
                  <a:t>w</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4422244"/>
                <a:ext cx="1489142" cy="539366"/>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16450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Shortest path: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12618" y="2098480"/>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3977119" y="2098480"/>
                <a:ext cx="841374"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𝑡</m:t>
                          </m:r>
                        </m:sub>
                      </m:sSub>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3977119" y="2098480"/>
                <a:ext cx="841374" cy="539366"/>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3240156"/>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3230217"/>
                <a:ext cx="5840230" cy="1214562"/>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𝑢</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oMath>
                </a14:m>
                <a:r>
                  <a:rPr lang="en-US" sz="2000" b="0" dirty="0">
                    <a:solidFill>
                      <a:schemeClr val="bg1"/>
                    </a:solidFill>
                  </a:rPr>
                  <a:t>	for each edge </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a14:m>
                <a:r>
                  <a:rPr lang="en-US" sz="2000" b="0" dirty="0">
                    <a:solidFill>
                      <a:schemeClr val="bg1"/>
                    </a:solidFill>
                  </a:rPr>
                  <a:t>	</a:t>
                </a: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𝑠</m:t>
                          </m:r>
                        </m:sub>
                      </m:sSub>
                      <m:r>
                        <a:rPr lang="en-US" sz="2000" b="0" i="1" smtClean="0">
                          <a:solidFill>
                            <a:schemeClr val="bg1"/>
                          </a:solidFill>
                          <a:latin typeface="Cambria Math" panose="02040503050406030204" pitchFamily="18" charset="0"/>
                        </a:rPr>
                        <m:t>=0</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3230217"/>
                <a:ext cx="5840230" cy="1214562"/>
              </a:xfrm>
              <a:prstGeom prst="rect">
                <a:avLst/>
              </a:prstGeom>
              <a:blipFill>
                <a:blip r:embed="rId3"/>
                <a:stretch>
                  <a:fillRect/>
                </a:stretch>
              </a:blipFill>
            </p:spPr>
            <p:txBody>
              <a:bodyPr/>
              <a:lstStyle/>
              <a:p>
                <a:r>
                  <a:rPr lang="en-US">
                    <a:noFill/>
                  </a:rPr>
                  <a:t> </a:t>
                </a:r>
              </a:p>
            </p:txBody>
          </p:sp>
        </mc:Fallback>
      </mc:AlternateContent>
      <p:sp>
        <p:nvSpPr>
          <p:cNvPr id="12" name="Content Placeholder 2">
            <a:extLst>
              <a:ext uri="{FF2B5EF4-FFF2-40B4-BE49-F238E27FC236}">
                <a16:creationId xmlns:a16="http://schemas.microsoft.com/office/drawing/2014/main" id="{62DB88C8-31BA-BF49-98D8-E4B2E7768676}"/>
              </a:ext>
            </a:extLst>
          </p:cNvPr>
          <p:cNvSpPr txBox="1">
            <a:spLocks/>
          </p:cNvSpPr>
          <p:nvPr/>
        </p:nvSpPr>
        <p:spPr>
          <a:xfrm>
            <a:off x="6346472" y="1323228"/>
            <a:ext cx="3338218" cy="77525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Maximize? Why? I thought this was </a:t>
            </a:r>
            <a:r>
              <a:rPr lang="en-US" sz="1800" b="1" i="1" dirty="0"/>
              <a:t>shortest</a:t>
            </a:r>
            <a:r>
              <a:rPr lang="en-US" sz="1800" i="1" dirty="0"/>
              <a:t> path?</a:t>
            </a:r>
          </a:p>
        </p:txBody>
      </p:sp>
      <p:cxnSp>
        <p:nvCxnSpPr>
          <p:cNvPr id="13" name="Straight Connector 12">
            <a:extLst>
              <a:ext uri="{FF2B5EF4-FFF2-40B4-BE49-F238E27FC236}">
                <a16:creationId xmlns:a16="http://schemas.microsoft.com/office/drawing/2014/main" id="{C2BD2C5D-42AB-E24F-9089-67251EA2137F}"/>
              </a:ext>
            </a:extLst>
          </p:cNvPr>
          <p:cNvCxnSpPr>
            <a:cxnSpLocks/>
            <a:endCxn id="12" idx="1"/>
          </p:cNvCxnSpPr>
          <p:nvPr/>
        </p:nvCxnSpPr>
        <p:spPr>
          <a:xfrm flipV="1">
            <a:off x="4818493" y="1710854"/>
            <a:ext cx="1527979" cy="2769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7C53C68-947A-FB49-9B16-BDD2FE088603}"/>
              </a:ext>
            </a:extLst>
          </p:cNvPr>
          <p:cNvCxnSpPr>
            <a:cxnSpLocks/>
          </p:cNvCxnSpPr>
          <p:nvPr/>
        </p:nvCxnSpPr>
        <p:spPr>
          <a:xfrm>
            <a:off x="6567777" y="4587903"/>
            <a:ext cx="230588" cy="19083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1F56E2D-2F21-E94E-8EA4-24B958E9CEBE}"/>
              </a:ext>
            </a:extLst>
          </p:cNvPr>
          <p:cNvSpPr txBox="1">
            <a:spLocks/>
          </p:cNvSpPr>
          <p:nvPr/>
        </p:nvSpPr>
        <p:spPr>
          <a:xfrm>
            <a:off x="6178162" y="4870174"/>
            <a:ext cx="3005595" cy="110920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No distance can be greater than all the valid ways to get to this node</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cxnSp>
        <p:nvCxnSpPr>
          <p:cNvPr id="22" name="Straight Connector 21">
            <a:extLst>
              <a:ext uri="{FF2B5EF4-FFF2-40B4-BE49-F238E27FC236}">
                <a16:creationId xmlns:a16="http://schemas.microsoft.com/office/drawing/2014/main" id="{B41B31AB-CA11-1146-9295-B98088ED09B1}"/>
              </a:ext>
            </a:extLst>
          </p:cNvPr>
          <p:cNvCxnSpPr>
            <a:cxnSpLocks/>
          </p:cNvCxnSpPr>
          <p:nvPr/>
        </p:nvCxnSpPr>
        <p:spPr>
          <a:xfrm flipH="1">
            <a:off x="3077155" y="4536218"/>
            <a:ext cx="1176793" cy="711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6A3DA48C-C24E-2940-9760-58E8A77C9FD8}"/>
              </a:ext>
            </a:extLst>
          </p:cNvPr>
          <p:cNvSpPr txBox="1">
            <a:spLocks/>
          </p:cNvSpPr>
          <p:nvPr/>
        </p:nvSpPr>
        <p:spPr>
          <a:xfrm>
            <a:off x="2187274" y="5200154"/>
            <a:ext cx="2129626" cy="7792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Distance to start node MUST be 0</a:t>
            </a:r>
          </a:p>
          <a:p>
            <a:pPr marL="0" indent="0">
              <a:buFont typeface="Arial" panose="020B0604020202020204" pitchFamily="34" charset="0"/>
              <a:buNone/>
            </a:pPr>
            <a:endParaRPr lang="en-US" sz="1800" i="1" dirty="0"/>
          </a:p>
          <a:p>
            <a:pPr marL="0" indent="0">
              <a:buFont typeface="Arial" panose="020B0604020202020204" pitchFamily="34" charset="0"/>
              <a:buNone/>
            </a:pPr>
            <a:endParaRPr lang="en-US" sz="1800" i="1" dirty="0"/>
          </a:p>
        </p:txBody>
      </p:sp>
    </p:spTree>
    <p:extLst>
      <p:ext uri="{BB962C8B-B14F-4D97-AF65-F5344CB8AC3E}">
        <p14:creationId xmlns:p14="http://schemas.microsoft.com/office/powerpoint/2010/main" val="3015317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Why Maximize?</a:t>
            </a:r>
          </a:p>
        </p:txBody>
      </p:sp>
      <p:pic>
        <p:nvPicPr>
          <p:cNvPr id="15" name="Picture 14">
            <a:extLst>
              <a:ext uri="{FF2B5EF4-FFF2-40B4-BE49-F238E27FC236}">
                <a16:creationId xmlns:a16="http://schemas.microsoft.com/office/drawing/2014/main" id="{5DB4576A-C861-2A4A-A903-575C0FCD670D}"/>
              </a:ext>
            </a:extLst>
          </p:cNvPr>
          <p:cNvPicPr>
            <a:picLocks noChangeAspect="1"/>
          </p:cNvPicPr>
          <p:nvPr/>
        </p:nvPicPr>
        <p:blipFill>
          <a:blip r:embed="rId2"/>
          <a:stretch>
            <a:fillRect/>
          </a:stretch>
        </p:blipFill>
        <p:spPr>
          <a:xfrm>
            <a:off x="6094411" y="1089328"/>
            <a:ext cx="4359077" cy="2382962"/>
          </a:xfrm>
          <a:prstGeom prst="rect">
            <a:avLst/>
          </a:prstGeom>
          <a:solidFill>
            <a:schemeClr val="bg2">
              <a:lumMod val="10000"/>
              <a:lumOff val="90000"/>
            </a:schemeClr>
          </a:solidFill>
        </p:spPr>
      </p:pic>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9" y="1089328"/>
            <a:ext cx="4770778" cy="2382962"/>
          </a:xfrm>
        </p:spPr>
        <p:txBody>
          <a:bodyPr>
            <a:normAutofit/>
          </a:bodyPr>
          <a:lstStyle/>
          <a:p>
            <a:pPr marL="0" indent="0">
              <a:buNone/>
            </a:pPr>
            <a:r>
              <a:rPr lang="en-US" dirty="0"/>
              <a:t>Consider shortest path to node D in the graph here. Two ways:</a:t>
            </a:r>
          </a:p>
          <a:p>
            <a:pPr marL="0" indent="0">
              <a:buNone/>
            </a:pPr>
            <a:r>
              <a:rPr lang="en-US" sz="2000" dirty="0"/>
              <a:t>	- Go through node B</a:t>
            </a:r>
            <a:br>
              <a:rPr lang="en-US" sz="2000" dirty="0"/>
            </a:br>
            <a:r>
              <a:rPr lang="en-US" sz="2000" dirty="0"/>
              <a:t>	- Go Through node E</a:t>
            </a:r>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45522E89-BD42-9445-81AC-73532B0BC1E1}"/>
                  </a:ext>
                </a:extLst>
              </p:cNvPr>
              <p:cNvSpPr txBox="1">
                <a:spLocks/>
              </p:cNvSpPr>
              <p:nvPr/>
            </p:nvSpPr>
            <p:spPr>
              <a:xfrm>
                <a:off x="6094410" y="3593989"/>
                <a:ext cx="4359078" cy="914401"/>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𝐵</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𝐵</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≤4+10≤14</m:t>
                      </m:r>
                    </m:oMath>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𝐷</m:t>
                          </m:r>
                        </m:sub>
                      </m:sSub>
                      <m:r>
                        <a:rPr lang="en-US" sz="2000" b="0" i="1" smtClean="0">
                          <a:solidFill>
                            <a:schemeClr val="bg1"/>
                          </a:solidFill>
                          <a:latin typeface="Cambria Math" panose="02040503050406030204" pitchFamily="18" charset="0"/>
                        </a:rPr>
                        <m:t>≤</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𝑑</m:t>
                          </m:r>
                        </m:e>
                        <m:sub>
                          <m:r>
                            <a:rPr lang="en-US" sz="2000" b="0" i="1" smtClean="0">
                              <a:solidFill>
                                <a:schemeClr val="bg1"/>
                              </a:solidFill>
                              <a:latin typeface="Cambria Math" panose="02040503050406030204" pitchFamily="18" charset="0"/>
                            </a:rPr>
                            <m:t>𝐸</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𝐷</m:t>
                          </m:r>
                        </m:e>
                      </m:d>
                      <m:r>
                        <a:rPr lang="en-US" sz="2000" b="0" i="1" smtClean="0">
                          <a:solidFill>
                            <a:schemeClr val="bg1"/>
                          </a:solidFill>
                          <a:latin typeface="Cambria Math" panose="02040503050406030204" pitchFamily="18" charset="0"/>
                        </a:rPr>
                        <m:t>≤5+4≤9</m:t>
                      </m:r>
                    </m:oMath>
                  </m:oMathPara>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45522E89-BD42-9445-81AC-73532B0BC1E1}"/>
                  </a:ext>
                </a:extLst>
              </p:cNvPr>
              <p:cNvSpPr txBox="1">
                <a:spLocks noRot="1" noChangeAspect="1" noMove="1" noResize="1" noEditPoints="1" noAdjustHandles="1" noChangeArrowheads="1" noChangeShapeType="1" noTextEdit="1"/>
              </p:cNvSpPr>
              <p:nvPr/>
            </p:nvSpPr>
            <p:spPr>
              <a:xfrm>
                <a:off x="6094410" y="3593989"/>
                <a:ext cx="4359078" cy="914401"/>
              </a:xfrm>
              <a:prstGeom prst="rect">
                <a:avLst/>
              </a:prstGeom>
              <a:blipFill>
                <a:blip r:embed="rId3"/>
                <a:stretch>
                  <a:fillRect/>
                </a:stretch>
              </a:blipFill>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7848467-DF27-2B43-A596-2A5DAFD27B33}"/>
              </a:ext>
            </a:extLst>
          </p:cNvPr>
          <p:cNvGrpSpPr/>
          <p:nvPr/>
        </p:nvGrpSpPr>
        <p:grpSpPr>
          <a:xfrm>
            <a:off x="1546529" y="5702628"/>
            <a:ext cx="9328379" cy="978014"/>
            <a:chOff x="1125109" y="5518204"/>
            <a:chExt cx="9328379" cy="978014"/>
          </a:xfrm>
        </p:grpSpPr>
        <p:grpSp>
          <p:nvGrpSpPr>
            <p:cNvPr id="21" name="Group 20">
              <a:extLst>
                <a:ext uri="{FF2B5EF4-FFF2-40B4-BE49-F238E27FC236}">
                  <a16:creationId xmlns:a16="http://schemas.microsoft.com/office/drawing/2014/main" id="{34EF735F-5348-D64B-990F-60C0C211D428}"/>
                </a:ext>
              </a:extLst>
            </p:cNvPr>
            <p:cNvGrpSpPr/>
            <p:nvPr/>
          </p:nvGrpSpPr>
          <p:grpSpPr>
            <a:xfrm>
              <a:off x="1141412" y="5518204"/>
              <a:ext cx="9312076" cy="970059"/>
              <a:chOff x="1141412" y="5518204"/>
              <a:chExt cx="9312076" cy="970059"/>
            </a:xfrm>
          </p:grpSpPr>
          <p:sp>
            <p:nvSpPr>
              <p:cNvPr id="20" name="Content Placeholder 2">
                <a:extLst>
                  <a:ext uri="{FF2B5EF4-FFF2-40B4-BE49-F238E27FC236}">
                    <a16:creationId xmlns:a16="http://schemas.microsoft.com/office/drawing/2014/main" id="{A19F6BC7-58CA-FB44-A520-055BB6933037}"/>
                  </a:ext>
                </a:extLst>
              </p:cNvPr>
              <p:cNvSpPr txBox="1">
                <a:spLocks/>
              </p:cNvSpPr>
              <p:nvPr/>
            </p:nvSpPr>
            <p:spPr>
              <a:xfrm>
                <a:off x="1141412" y="5518204"/>
                <a:ext cx="9312076" cy="97005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endParaRPr lang="en-US" sz="2000" b="0" dirty="0">
                  <a:solidFill>
                    <a:schemeClr val="bg1"/>
                  </a:solidFill>
                </a:endParaRPr>
              </a:p>
            </p:txBody>
          </p:sp>
          <p:cxnSp>
            <p:nvCxnSpPr>
              <p:cNvPr id="10" name="Straight Connector 9">
                <a:extLst>
                  <a:ext uri="{FF2B5EF4-FFF2-40B4-BE49-F238E27FC236}">
                    <a16:creationId xmlns:a16="http://schemas.microsoft.com/office/drawing/2014/main" id="{F2C2CADD-2E8F-A04B-A198-B479DDEE9644}"/>
                  </a:ext>
                </a:extLst>
              </p:cNvPr>
              <p:cNvCxnSpPr/>
              <p:nvPr/>
            </p:nvCxnSpPr>
            <p:spPr>
              <a:xfrm>
                <a:off x="1296063" y="5820355"/>
                <a:ext cx="8905460"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23277D9-6A0B-3746-A783-15E01985C5DB}"/>
                  </a:ext>
                </a:extLst>
              </p:cNvPr>
              <p:cNvCxnSpPr/>
              <p:nvPr/>
            </p:nvCxnSpPr>
            <p:spPr>
              <a:xfrm>
                <a:off x="129606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EDCBBF5-A58E-1B4D-95C3-97880DBB708F}"/>
                  </a:ext>
                </a:extLst>
              </p:cNvPr>
              <p:cNvCxnSpPr/>
              <p:nvPr/>
            </p:nvCxnSpPr>
            <p:spPr>
              <a:xfrm>
                <a:off x="5591093" y="5597718"/>
                <a:ext cx="0" cy="461176"/>
              </a:xfrm>
              <a:prstGeom prst="line">
                <a:avLst/>
              </a:prstGeom>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9C2524B-0241-A14C-840D-212CD250B987}"/>
                  </a:ext>
                </a:extLst>
              </p:cNvPr>
              <p:cNvCxnSpPr/>
              <p:nvPr/>
            </p:nvCxnSpPr>
            <p:spPr>
              <a:xfrm>
                <a:off x="7707465" y="5589767"/>
                <a:ext cx="0" cy="461176"/>
              </a:xfrm>
              <a:prstGeom prst="line">
                <a:avLst/>
              </a:prstGeom>
            </p:spPr>
            <p:style>
              <a:lnRef idx="1">
                <a:schemeClr val="dk1"/>
              </a:lnRef>
              <a:fillRef idx="0">
                <a:schemeClr val="dk1"/>
              </a:fillRef>
              <a:effectRef idx="0">
                <a:schemeClr val="dk1"/>
              </a:effectRef>
              <a:fontRef idx="minor">
                <a:schemeClr val="tx1"/>
              </a:fontRef>
            </p:style>
          </p:cxnSp>
        </p:grpSp>
        <p:sp>
          <p:nvSpPr>
            <p:cNvPr id="26" name="Content Placeholder 2">
              <a:extLst>
                <a:ext uri="{FF2B5EF4-FFF2-40B4-BE49-F238E27FC236}">
                  <a16:creationId xmlns:a16="http://schemas.microsoft.com/office/drawing/2014/main" id="{510231CB-67BB-8D45-80A0-E63E128D2470}"/>
                </a:ext>
              </a:extLst>
            </p:cNvPr>
            <p:cNvSpPr txBox="1">
              <a:spLocks/>
            </p:cNvSpPr>
            <p:nvPr/>
          </p:nvSpPr>
          <p:spPr>
            <a:xfrm>
              <a:off x="1125109" y="5998127"/>
              <a:ext cx="341907" cy="4980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ln>
                    <a:solidFill>
                      <a:schemeClr val="bg1"/>
                    </a:solidFill>
                  </a:ln>
                  <a:solidFill>
                    <a:sysClr val="windowText" lastClr="000000"/>
                  </a:solidFill>
                </a:rPr>
                <a:t>0</a:t>
              </a:r>
              <a:endParaRPr lang="en-US" sz="2000" dirty="0">
                <a:ln>
                  <a:solidFill>
                    <a:schemeClr val="bg1"/>
                  </a:solidFill>
                </a:ln>
                <a:solidFill>
                  <a:sysClr val="windowText" lastClr="000000"/>
                </a:solidFill>
              </a:endParaRPr>
            </a:p>
          </p:txBody>
        </p:sp>
        <p:sp>
          <p:nvSpPr>
            <p:cNvPr id="27" name="Content Placeholder 2">
              <a:extLst>
                <a:ext uri="{FF2B5EF4-FFF2-40B4-BE49-F238E27FC236}">
                  <a16:creationId xmlns:a16="http://schemas.microsoft.com/office/drawing/2014/main" id="{CBEE23CC-FD4F-DC47-A4B7-3994487DE552}"/>
                </a:ext>
              </a:extLst>
            </p:cNvPr>
            <p:cNvSpPr txBox="1">
              <a:spLocks/>
            </p:cNvSpPr>
            <p:nvPr/>
          </p:nvSpPr>
          <p:spPr>
            <a:xfrm>
              <a:off x="5427913" y="5990172"/>
              <a:ext cx="341907" cy="49809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9</a:t>
              </a:r>
            </a:p>
          </p:txBody>
        </p:sp>
        <p:sp>
          <p:nvSpPr>
            <p:cNvPr id="28" name="Content Placeholder 2">
              <a:extLst>
                <a:ext uri="{FF2B5EF4-FFF2-40B4-BE49-F238E27FC236}">
                  <a16:creationId xmlns:a16="http://schemas.microsoft.com/office/drawing/2014/main" id="{5D57120F-510A-6244-8326-0AFB55A23466}"/>
                </a:ext>
              </a:extLst>
            </p:cNvPr>
            <p:cNvSpPr txBox="1">
              <a:spLocks/>
            </p:cNvSpPr>
            <p:nvPr/>
          </p:nvSpPr>
          <p:spPr>
            <a:xfrm>
              <a:off x="7472902" y="5990172"/>
              <a:ext cx="565868" cy="49809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ln>
                    <a:solidFill>
                      <a:schemeClr val="bg1"/>
                    </a:solidFill>
                  </a:ln>
                  <a:solidFill>
                    <a:sysClr val="windowText" lastClr="000000"/>
                  </a:solidFill>
                </a:rPr>
                <a:t>14</a:t>
              </a:r>
            </a:p>
          </p:txBody>
        </p:sp>
      </p:grpSp>
      <p:cxnSp>
        <p:nvCxnSpPr>
          <p:cNvPr id="31" name="Straight Arrow Connector 30">
            <a:extLst>
              <a:ext uri="{FF2B5EF4-FFF2-40B4-BE49-F238E27FC236}">
                <a16:creationId xmlns:a16="http://schemas.microsoft.com/office/drawing/2014/main" id="{D2065630-9985-C249-9186-B65B60D9F25D}"/>
              </a:ext>
            </a:extLst>
          </p:cNvPr>
          <p:cNvCxnSpPr>
            <a:cxnSpLocks/>
          </p:cNvCxnSpPr>
          <p:nvPr/>
        </p:nvCxnSpPr>
        <p:spPr>
          <a:xfrm>
            <a:off x="1804946" y="4508390"/>
            <a:ext cx="954157" cy="1096063"/>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713EB542-62E3-8C4C-803C-70F9E0D05E94}"/>
              </a:ext>
            </a:extLst>
          </p:cNvPr>
          <p:cNvSpPr txBox="1">
            <a:spLocks/>
          </p:cNvSpPr>
          <p:nvPr/>
        </p:nvSpPr>
        <p:spPr>
          <a:xfrm>
            <a:off x="431934" y="3679024"/>
            <a:ext cx="2541854" cy="109816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Feasible range of answers. 0 through 9 are less than or equal to EVERY unique path to D</a:t>
            </a:r>
          </a:p>
        </p:txBody>
      </p:sp>
      <p:cxnSp>
        <p:nvCxnSpPr>
          <p:cNvPr id="35" name="Straight Arrow Connector 34">
            <a:extLst>
              <a:ext uri="{FF2B5EF4-FFF2-40B4-BE49-F238E27FC236}">
                <a16:creationId xmlns:a16="http://schemas.microsoft.com/office/drawing/2014/main" id="{995095E2-D307-B14E-9928-0DFF3E70CF13}"/>
              </a:ext>
            </a:extLst>
          </p:cNvPr>
          <p:cNvCxnSpPr>
            <a:cxnSpLocks/>
          </p:cNvCxnSpPr>
          <p:nvPr/>
        </p:nvCxnSpPr>
        <p:spPr>
          <a:xfrm>
            <a:off x="4953663" y="4464449"/>
            <a:ext cx="987107" cy="1174046"/>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9" name="Content Placeholder 2">
            <a:extLst>
              <a:ext uri="{FF2B5EF4-FFF2-40B4-BE49-F238E27FC236}">
                <a16:creationId xmlns:a16="http://schemas.microsoft.com/office/drawing/2014/main" id="{81631245-DD1C-774E-8F64-D08783248817}"/>
              </a:ext>
            </a:extLst>
          </p:cNvPr>
          <p:cNvSpPr txBox="1">
            <a:spLocks/>
          </p:cNvSpPr>
          <p:nvPr/>
        </p:nvSpPr>
        <p:spPr>
          <a:xfrm>
            <a:off x="3379899" y="3694926"/>
            <a:ext cx="2642949" cy="10098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9 is the largest feasible answer, and the only feasible answer that is actually a correct distance to node D</a:t>
            </a:r>
          </a:p>
        </p:txBody>
      </p:sp>
      <p:sp>
        <p:nvSpPr>
          <p:cNvPr id="40" name="Content Placeholder 2">
            <a:extLst>
              <a:ext uri="{FF2B5EF4-FFF2-40B4-BE49-F238E27FC236}">
                <a16:creationId xmlns:a16="http://schemas.microsoft.com/office/drawing/2014/main" id="{88964F89-3B53-A44E-B14E-56A35F03BF9F}"/>
              </a:ext>
            </a:extLst>
          </p:cNvPr>
          <p:cNvSpPr txBox="1">
            <a:spLocks/>
          </p:cNvSpPr>
          <p:nvPr/>
        </p:nvSpPr>
        <p:spPr>
          <a:xfrm>
            <a:off x="6456458" y="4699633"/>
            <a:ext cx="4882101" cy="572700"/>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All values above 9 are not feasible AND not the correct shortest distance to D</a:t>
            </a:r>
          </a:p>
        </p:txBody>
      </p:sp>
      <p:cxnSp>
        <p:nvCxnSpPr>
          <p:cNvPr id="41" name="Straight Arrow Connector 40">
            <a:extLst>
              <a:ext uri="{FF2B5EF4-FFF2-40B4-BE49-F238E27FC236}">
                <a16:creationId xmlns:a16="http://schemas.microsoft.com/office/drawing/2014/main" id="{BB348573-586D-7D4F-9860-651D3CB93C94}"/>
              </a:ext>
            </a:extLst>
          </p:cNvPr>
          <p:cNvCxnSpPr>
            <a:cxnSpLocks/>
          </p:cNvCxnSpPr>
          <p:nvPr/>
        </p:nvCxnSpPr>
        <p:spPr>
          <a:xfrm flipH="1">
            <a:off x="7514534" y="5124853"/>
            <a:ext cx="1176242" cy="449631"/>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44" name="Straight Arrow Connector 43">
            <a:extLst>
              <a:ext uri="{FF2B5EF4-FFF2-40B4-BE49-F238E27FC236}">
                <a16:creationId xmlns:a16="http://schemas.microsoft.com/office/drawing/2014/main" id="{AC98177B-266A-9242-BDDE-C0BB0B0D4EA3}"/>
              </a:ext>
            </a:extLst>
          </p:cNvPr>
          <p:cNvCxnSpPr>
            <a:cxnSpLocks/>
          </p:cNvCxnSpPr>
          <p:nvPr/>
        </p:nvCxnSpPr>
        <p:spPr>
          <a:xfrm>
            <a:off x="8992925" y="5124853"/>
            <a:ext cx="612251" cy="471567"/>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A40B4B2C-5094-C640-A56B-B75BB292329D}"/>
              </a:ext>
            </a:extLst>
          </p:cNvPr>
          <p:cNvSpPr/>
          <p:nvPr/>
        </p:nvSpPr>
        <p:spPr>
          <a:xfrm>
            <a:off x="1733787" y="5898984"/>
            <a:ext cx="4278726" cy="211126"/>
          </a:xfrm>
          <a:prstGeom prst="rect">
            <a:avLst/>
          </a:prstGeom>
          <a:solidFill>
            <a:schemeClr val="dk1">
              <a:alpha val="12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9553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Using Linear programming to solve Max-Flow Problem</a:t>
            </a:r>
          </a:p>
        </p:txBody>
      </p:sp>
    </p:spTree>
    <p:extLst>
      <p:ext uri="{BB962C8B-B14F-4D97-AF65-F5344CB8AC3E}">
        <p14:creationId xmlns:p14="http://schemas.microsoft.com/office/powerpoint/2010/main" val="382608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304014"/>
            <a:ext cx="5322998" cy="5231957"/>
          </a:xfrm>
        </p:spPr>
        <p:txBody>
          <a:bodyPr/>
          <a:lstStyle/>
          <a:p>
            <a:pPr marL="0" indent="0">
              <a:buNone/>
            </a:pPr>
            <a:r>
              <a:rPr lang="en-US" dirty="0"/>
              <a:t>With some polling, you decide that the table to the right is a good approximation of the effect of spending money on each issue.</a:t>
            </a:r>
          </a:p>
          <a:p>
            <a:pPr marL="0" indent="0">
              <a:buNone/>
            </a:pPr>
            <a:endParaRPr lang="en-US" dirty="0"/>
          </a:p>
          <a:p>
            <a:pPr marL="0" indent="0">
              <a:buNone/>
            </a:pPr>
            <a:r>
              <a:rPr lang="en-US" dirty="0"/>
              <a:t>For each row, spending $1000 on that issue will lead to x*1000 voters moving in/out of your favor in each respective area.</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2716433379"/>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
        <p:nvSpPr>
          <p:cNvPr id="5" name="Content Placeholder 2">
            <a:extLst>
              <a:ext uri="{FF2B5EF4-FFF2-40B4-BE49-F238E27FC236}">
                <a16:creationId xmlns:a16="http://schemas.microsoft.com/office/drawing/2014/main" id="{94B76DAE-99F0-D44A-8C4F-3A7B24BD7B88}"/>
              </a:ext>
            </a:extLst>
          </p:cNvPr>
          <p:cNvSpPr txBox="1">
            <a:spLocks/>
          </p:cNvSpPr>
          <p:nvPr/>
        </p:nvSpPr>
        <p:spPr>
          <a:xfrm>
            <a:off x="6750658" y="4611757"/>
            <a:ext cx="4770783" cy="890546"/>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For example, if you spend $1000 on your gun control stance, you will gain 8000 urban voters, 2000 suburban voters, but lose 5000 rural voters</a:t>
            </a:r>
          </a:p>
        </p:txBody>
      </p:sp>
    </p:spTree>
    <p:extLst>
      <p:ext uri="{BB962C8B-B14F-4D97-AF65-F5344CB8AC3E}">
        <p14:creationId xmlns:p14="http://schemas.microsoft.com/office/powerpoint/2010/main" val="26069907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Recall: Maximum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b="1" i="1" u="sng" dirty="0"/>
              <a:t>Maximum Flow</a:t>
            </a:r>
            <a:r>
              <a:rPr lang="en-US" b="1" i="1" dirty="0"/>
              <a:t> </a:t>
            </a:r>
            <a:r>
              <a:rPr lang="en-US" dirty="0"/>
              <a:t>asks you to find the </a:t>
            </a:r>
            <a:r>
              <a:rPr lang="en-US" i="1" u="sng" dirty="0"/>
              <a:t>most units of flow</a:t>
            </a:r>
            <a:r>
              <a:rPr lang="en-US" i="1" dirty="0"/>
              <a:t> that can be pushed from source node to a sink node in a flow network (see example below).</a:t>
            </a:r>
            <a:endParaRPr lang="en-US" sz="2000" i="1" dirty="0"/>
          </a:p>
        </p:txBody>
      </p:sp>
      <p:pic>
        <p:nvPicPr>
          <p:cNvPr id="6" name="Picture 5">
            <a:extLst>
              <a:ext uri="{FF2B5EF4-FFF2-40B4-BE49-F238E27FC236}">
                <a16:creationId xmlns:a16="http://schemas.microsoft.com/office/drawing/2014/main" id="{F14A22D4-EEDC-B64D-BF70-0949D7FFF82B}"/>
              </a:ext>
            </a:extLst>
          </p:cNvPr>
          <p:cNvPicPr>
            <a:picLocks noChangeAspect="1"/>
          </p:cNvPicPr>
          <p:nvPr/>
        </p:nvPicPr>
        <p:blipFill>
          <a:blip r:embed="rId2"/>
          <a:stretch>
            <a:fillRect/>
          </a:stretch>
        </p:blipFill>
        <p:spPr>
          <a:xfrm>
            <a:off x="2799302" y="2413000"/>
            <a:ext cx="6599140" cy="3770937"/>
          </a:xfrm>
          <a:prstGeom prst="rect">
            <a:avLst/>
          </a:prstGeom>
        </p:spPr>
      </p:pic>
    </p:spTree>
    <p:extLst>
      <p:ext uri="{BB962C8B-B14F-4D97-AF65-F5344CB8AC3E}">
        <p14:creationId xmlns:p14="http://schemas.microsoft.com/office/powerpoint/2010/main" val="17545977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56574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61411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61411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32906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37743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37743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308576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13413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13413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3826560"/>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3874929"/>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3874929"/>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4589883"/>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4638252"/>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4638252"/>
                <a:ext cx="1489142" cy="539366"/>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22046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Max-Flow: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40445" y="1879154"/>
            <a:ext cx="1447136" cy="541351"/>
          </a:xfrm>
        </p:spPr>
        <p:txBody>
          <a:bodyPr>
            <a:normAutofit/>
          </a:bodyPr>
          <a:lstStyle/>
          <a:p>
            <a:pPr marL="0" indent="0">
              <a:buNone/>
            </a:pPr>
            <a:r>
              <a:rPr lang="en-US" dirty="0"/>
              <a:t>Maximize: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43239" y="1630281"/>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 −</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43239" y="1630281"/>
                <a:ext cx="2364846" cy="1085479"/>
              </a:xfrm>
              <a:prstGeom prst="rect">
                <a:avLst/>
              </a:prstGeom>
              <a:blipFill>
                <a:blip r:embed="rId2"/>
                <a:stretch>
                  <a:fillRect l="-28191" t="-82759" b="-124138"/>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40445" y="3041370"/>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43239" y="3105643"/>
                <a:ext cx="6499416" cy="2651098"/>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43239" y="3105643"/>
                <a:ext cx="6499416" cy="2651098"/>
              </a:xfrm>
              <a:prstGeom prst="rect">
                <a:avLst/>
              </a:prstGeom>
              <a:blipFill>
                <a:blip r:embed="rId3"/>
                <a:stretch>
                  <a:fillRect l="-5458"/>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7026306" y="1234703"/>
            <a:ext cx="2531160" cy="6444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maximize the flow coming out of the source node</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520068" y="1556929"/>
            <a:ext cx="506238" cy="2559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78706" y="2325357"/>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89765" y="2647583"/>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361127" y="3577025"/>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2024" y="4079016"/>
            <a:ext cx="1641948" cy="2544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653869" y="5701082"/>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116911" y="5370044"/>
            <a:ext cx="779228" cy="3866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293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Size of the Linear Program</a:t>
            </a:r>
          </a:p>
        </p:txBody>
      </p:sp>
      <p:sp>
        <p:nvSpPr>
          <p:cNvPr id="17" name="Content Placeholder 2">
            <a:extLst>
              <a:ext uri="{FF2B5EF4-FFF2-40B4-BE49-F238E27FC236}">
                <a16:creationId xmlns:a16="http://schemas.microsoft.com/office/drawing/2014/main" id="{4895B784-26BC-4D49-BD60-E45476478D86}"/>
              </a:ext>
            </a:extLst>
          </p:cNvPr>
          <p:cNvSpPr>
            <a:spLocks noGrp="1"/>
          </p:cNvSpPr>
          <p:nvPr>
            <p:ph idx="1"/>
          </p:nvPr>
        </p:nvSpPr>
        <p:spPr>
          <a:xfrm>
            <a:off x="938258" y="1089328"/>
            <a:ext cx="10448009" cy="1622067"/>
          </a:xfrm>
        </p:spPr>
        <p:txBody>
          <a:bodyPr>
            <a:normAutofit/>
          </a:bodyPr>
          <a:lstStyle/>
          <a:p>
            <a:pPr marL="0" indent="0">
              <a:buNone/>
            </a:pPr>
            <a:r>
              <a:rPr lang="en-US" dirty="0"/>
              <a:t>We should always </a:t>
            </a:r>
            <a:r>
              <a:rPr lang="en-US" b="1" i="1" u="sng" dirty="0"/>
              <a:t>analyze the size of our Linear Programs</a:t>
            </a:r>
            <a:r>
              <a:rPr lang="en-US" dirty="0"/>
              <a:t>. Let’s use two metrics:</a:t>
            </a:r>
          </a:p>
          <a:p>
            <a:pPr marL="0" indent="0">
              <a:buNone/>
            </a:pPr>
            <a:r>
              <a:rPr lang="en-US" sz="2000" dirty="0"/>
              <a:t>	- Number of variables in the linear program</a:t>
            </a:r>
          </a:p>
          <a:p>
            <a:pPr marL="0" indent="0">
              <a:buNone/>
            </a:pPr>
            <a:r>
              <a:rPr lang="en-US" sz="2000" dirty="0"/>
              <a:t>	- Number of constraint equations in the linear program</a:t>
            </a:r>
          </a:p>
        </p:txBody>
      </p:sp>
      <p:sp>
        <p:nvSpPr>
          <p:cNvPr id="25" name="Content Placeholder 2">
            <a:extLst>
              <a:ext uri="{FF2B5EF4-FFF2-40B4-BE49-F238E27FC236}">
                <a16:creationId xmlns:a16="http://schemas.microsoft.com/office/drawing/2014/main" id="{9B361748-F1EA-B04E-BFDF-ED12FD1D4201}"/>
              </a:ext>
            </a:extLst>
          </p:cNvPr>
          <p:cNvSpPr txBox="1">
            <a:spLocks/>
          </p:cNvSpPr>
          <p:nvPr/>
        </p:nvSpPr>
        <p:spPr>
          <a:xfrm>
            <a:off x="4905957" y="2984085"/>
            <a:ext cx="5661328" cy="63610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variables is linear in number of edges of graph, quadratic in number of nodes in graph.</a:t>
            </a:r>
            <a:endParaRPr lang="en-US" sz="2000" dirty="0"/>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0256B5A4-A7F1-814B-82A9-BB65C3F7A726}"/>
                  </a:ext>
                </a:extLst>
              </p:cNvPr>
              <p:cNvSpPr txBox="1">
                <a:spLocks/>
              </p:cNvSpPr>
              <p:nvPr/>
            </p:nvSpPr>
            <p:spPr>
              <a:xfrm>
                <a:off x="2796613" y="3032454"/>
                <a:ext cx="2037780"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𝑣</m:t>
                          </m:r>
                        </m:sub>
                      </m:sSub>
                      <m:r>
                        <a:rPr lang="en-US" sz="2000" b="0" i="1" smtClean="0">
                          <a:solidFill>
                            <a:schemeClr val="bg1"/>
                          </a:solidFill>
                          <a:latin typeface="Cambria Math" panose="02040503050406030204" pitchFamily="18" charset="0"/>
                        </a:rPr>
                        <m:t>=</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r>
                        <m:rPr>
                          <m:sty m:val="p"/>
                        </m:rPr>
                        <a:rPr lang="en-US" sz="2000" b="0" i="0" smtClean="0">
                          <a:solidFill>
                            <a:schemeClr val="bg1"/>
                          </a:solidFill>
                          <a:latin typeface="Cambria Math" panose="02040503050406030204" pitchFamily="18" charset="0"/>
                        </a:rPr>
                        <m:t>Θ</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30" name="Content Placeholder 2">
                <a:extLst>
                  <a:ext uri="{FF2B5EF4-FFF2-40B4-BE49-F238E27FC236}">
                    <a16:creationId xmlns:a16="http://schemas.microsoft.com/office/drawing/2014/main" id="{0256B5A4-A7F1-814B-82A9-BB65C3F7A726}"/>
                  </a:ext>
                </a:extLst>
              </p:cNvPr>
              <p:cNvSpPr txBox="1">
                <a:spLocks noRot="1" noChangeAspect="1" noMove="1" noResize="1" noEditPoints="1" noAdjustHandles="1" noChangeArrowheads="1" noChangeShapeType="1" noTextEdit="1"/>
              </p:cNvSpPr>
              <p:nvPr/>
            </p:nvSpPr>
            <p:spPr>
              <a:xfrm>
                <a:off x="2796613" y="3032454"/>
                <a:ext cx="2037780" cy="539366"/>
              </a:xfrm>
              <a:prstGeom prst="rect">
                <a:avLst/>
              </a:prstGeom>
              <a:blipFill>
                <a:blip r:embed="rId2"/>
                <a:stretch>
                  <a:fillRect/>
                </a:stretch>
              </a:blipFill>
            </p:spPr>
            <p:txBody>
              <a:bodyPr/>
              <a:lstStyle/>
              <a:p>
                <a:r>
                  <a:rPr lang="en-US">
                    <a:noFill/>
                  </a:rPr>
                  <a:t> </a:t>
                </a:r>
              </a:p>
            </p:txBody>
          </p:sp>
        </mc:Fallback>
      </mc:AlternateContent>
      <p:sp>
        <p:nvSpPr>
          <p:cNvPr id="32" name="Content Placeholder 2">
            <a:extLst>
              <a:ext uri="{FF2B5EF4-FFF2-40B4-BE49-F238E27FC236}">
                <a16:creationId xmlns:a16="http://schemas.microsoft.com/office/drawing/2014/main" id="{C51EDF65-B2CF-F247-BC0B-50F7819F586F}"/>
              </a:ext>
            </a:extLst>
          </p:cNvPr>
          <p:cNvSpPr txBox="1">
            <a:spLocks/>
          </p:cNvSpPr>
          <p:nvPr/>
        </p:nvSpPr>
        <p:spPr>
          <a:xfrm>
            <a:off x="4905957" y="3941248"/>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Number of constraints. </a:t>
            </a:r>
            <a:endParaRPr lang="en-US" sz="2000" dirty="0"/>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6EC704C7-4C02-3649-BB64-97D9962EE086}"/>
                  </a:ext>
                </a:extLst>
              </p:cNvPr>
              <p:cNvSpPr txBox="1">
                <a:spLocks/>
              </p:cNvSpPr>
              <p:nvPr/>
            </p:nvSpPr>
            <p:spPr>
              <a:xfrm>
                <a:off x="2512612" y="3989617"/>
                <a:ext cx="2321781"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𝐿</m:t>
                      </m:r>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𝑃</m:t>
                          </m:r>
                        </m:e>
                        <m:sub>
                          <m:r>
                            <a:rPr lang="en-US" sz="2000" b="0" i="1" smtClean="0">
                              <a:solidFill>
                                <a:schemeClr val="bg1"/>
                              </a:solidFill>
                              <a:latin typeface="Cambria Math" panose="02040503050406030204" pitchFamily="18" charset="0"/>
                            </a:rPr>
                            <m:t>𝑐</m:t>
                          </m:r>
                        </m:sub>
                      </m:sSub>
                      <m:r>
                        <a:rPr lang="en-US" sz="2000" b="0" i="1" smtClean="0">
                          <a:solidFill>
                            <a:schemeClr val="bg1"/>
                          </a:solidFill>
                          <a:latin typeface="Cambria Math" panose="02040503050406030204" pitchFamily="18" charset="0"/>
                        </a:rPr>
                        <m:t>=2</m:t>
                      </m:r>
                      <m:sSup>
                        <m:sSupPr>
                          <m:ctrlPr>
                            <a:rPr lang="en-US" sz="2000" b="0" i="1" smtClean="0">
                              <a:solidFill>
                                <a:schemeClr val="bg1"/>
                              </a:solidFill>
                              <a:latin typeface="Cambria Math" panose="02040503050406030204" pitchFamily="18" charset="0"/>
                            </a:rPr>
                          </m:ctrlPr>
                        </m:sSupPr>
                        <m:e>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e>
                        <m:sup>
                          <m:r>
                            <a:rPr lang="en-US" sz="2000" b="0" i="1" smtClean="0">
                              <a:solidFill>
                                <a:schemeClr val="bg1"/>
                              </a:solidFill>
                              <a:latin typeface="Cambria Math" panose="02040503050406030204" pitchFamily="18" charset="0"/>
                            </a:rPr>
                            <m:t>2</m:t>
                          </m:r>
                        </m:sup>
                      </m:sSup>
                      <m:r>
                        <a:rPr lang="en-US" sz="2000" b="0" i="1" smtClean="0">
                          <a:solidFill>
                            <a:schemeClr val="bg1"/>
                          </a:solidFill>
                          <a:latin typeface="Cambria Math" panose="02040503050406030204" pitchFamily="18" charset="0"/>
                        </a:rPr>
                        <m:t>+</m:t>
                      </m:r>
                      <m:d>
                        <m:dPr>
                          <m:begChr m:val="|"/>
                          <m:endChr m:val="|"/>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𝑉</m:t>
                          </m:r>
                        </m:e>
                      </m:d>
                      <m:r>
                        <a:rPr lang="en-US" sz="2000" b="0" i="1" smtClean="0">
                          <a:solidFill>
                            <a:schemeClr val="bg1"/>
                          </a:solidFill>
                          <a:latin typeface="Cambria Math" panose="02040503050406030204" pitchFamily="18" charset="0"/>
                        </a:rPr>
                        <m:t>−2</m:t>
                      </m:r>
                    </m:oMath>
                  </m:oMathPara>
                </a14:m>
                <a:endParaRPr lang="en-US" sz="2000" b="0" dirty="0">
                  <a:solidFill>
                    <a:schemeClr val="bg1"/>
                  </a:solidFill>
                </a:endParaRPr>
              </a:p>
            </p:txBody>
          </p:sp>
        </mc:Choice>
        <mc:Fallback xmlns="">
          <p:sp>
            <p:nvSpPr>
              <p:cNvPr id="33" name="Content Placeholder 2">
                <a:extLst>
                  <a:ext uri="{FF2B5EF4-FFF2-40B4-BE49-F238E27FC236}">
                    <a16:creationId xmlns:a16="http://schemas.microsoft.com/office/drawing/2014/main" id="{6EC704C7-4C02-3649-BB64-97D9962EE086}"/>
                  </a:ext>
                </a:extLst>
              </p:cNvPr>
              <p:cNvSpPr txBox="1">
                <a:spLocks noRot="1" noChangeAspect="1" noMove="1" noResize="1" noEditPoints="1" noAdjustHandles="1" noChangeArrowheads="1" noChangeShapeType="1" noTextEdit="1"/>
              </p:cNvSpPr>
              <p:nvPr/>
            </p:nvSpPr>
            <p:spPr>
              <a:xfrm>
                <a:off x="2512612" y="3989617"/>
                <a:ext cx="2321781" cy="539366"/>
              </a:xfrm>
              <a:prstGeom prst="rect">
                <a:avLst/>
              </a:prstGeom>
              <a:blipFill>
                <a:blip r:embed="rId3"/>
                <a:stretch>
                  <a:fillRect/>
                </a:stretch>
              </a:blipFill>
            </p:spPr>
            <p:txBody>
              <a:bodyPr/>
              <a:lstStyle/>
              <a:p>
                <a:r>
                  <a:rPr lang="en-US">
                    <a:noFill/>
                  </a:rPr>
                  <a:t> </a:t>
                </a:r>
              </a:p>
            </p:txBody>
          </p:sp>
        </mc:Fallback>
      </mc:AlternateContent>
      <p:sp>
        <p:nvSpPr>
          <p:cNvPr id="36" name="Content Placeholder 2">
            <a:extLst>
              <a:ext uri="{FF2B5EF4-FFF2-40B4-BE49-F238E27FC236}">
                <a16:creationId xmlns:a16="http://schemas.microsoft.com/office/drawing/2014/main" id="{FE66C73D-7322-AC4F-A3BC-63A6809E1D59}"/>
              </a:ext>
            </a:extLst>
          </p:cNvPr>
          <p:cNvSpPr txBox="1">
            <a:spLocks/>
          </p:cNvSpPr>
          <p:nvPr/>
        </p:nvSpPr>
        <p:spPr>
          <a:xfrm>
            <a:off x="1141412" y="5255813"/>
            <a:ext cx="10448009" cy="47707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**So, this linear program is considered </a:t>
            </a:r>
            <a:r>
              <a:rPr lang="en-US" sz="1800" b="1" u="sng" dirty="0"/>
              <a:t>polynomial in size</a:t>
            </a:r>
            <a:r>
              <a:rPr lang="en-US" sz="1800" i="1" dirty="0"/>
              <a:t> relative to the size of the flow graph. </a:t>
            </a:r>
          </a:p>
        </p:txBody>
      </p:sp>
    </p:spTree>
    <p:extLst>
      <p:ext uri="{BB962C8B-B14F-4D97-AF65-F5344CB8AC3E}">
        <p14:creationId xmlns:p14="http://schemas.microsoft.com/office/powerpoint/2010/main" val="328817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Min-Cost Flow</a:t>
            </a:r>
          </a:p>
        </p:txBody>
      </p:sp>
    </p:spTree>
    <p:extLst>
      <p:ext uri="{BB962C8B-B14F-4D97-AF65-F5344CB8AC3E}">
        <p14:creationId xmlns:p14="http://schemas.microsoft.com/office/powerpoint/2010/main" val="2944788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Minimum-Cost Flow</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985961"/>
          </a:xfrm>
        </p:spPr>
        <p:txBody>
          <a:bodyPr>
            <a:normAutofit/>
          </a:bodyPr>
          <a:lstStyle/>
          <a:p>
            <a:pPr marL="0" indent="0">
              <a:buNone/>
            </a:pPr>
            <a:r>
              <a:rPr lang="en-US" dirty="0"/>
              <a:t>Similar to the Max-Flow Problem, the </a:t>
            </a:r>
            <a:r>
              <a:rPr lang="en-US" b="1" i="1" u="sng" dirty="0"/>
              <a:t>Min-Cost Flow </a:t>
            </a:r>
            <a:r>
              <a:rPr lang="en-US" dirty="0"/>
              <a:t>problem provides a </a:t>
            </a:r>
            <a:r>
              <a:rPr lang="en-US" b="1" dirty="0"/>
              <a:t>flow-network</a:t>
            </a:r>
            <a:r>
              <a:rPr lang="en-US" dirty="0"/>
              <a:t>, an </a:t>
            </a:r>
            <a:r>
              <a:rPr lang="en-US" b="1" dirty="0"/>
              <a:t>integer d</a:t>
            </a:r>
            <a:r>
              <a:rPr lang="en-US" dirty="0"/>
              <a:t>, and a </a:t>
            </a:r>
            <a:r>
              <a:rPr lang="en-US" b="1" dirty="0"/>
              <a:t>cost function a(</a:t>
            </a:r>
            <a:r>
              <a:rPr lang="en-US" b="1" dirty="0" err="1"/>
              <a:t>u,v</a:t>
            </a:r>
            <a:r>
              <a:rPr lang="en-US" b="1" dirty="0"/>
              <a:t>)</a:t>
            </a:r>
            <a:endParaRPr lang="en-US" sz="2000" b="1" dirty="0"/>
          </a:p>
        </p:txBody>
      </p:sp>
      <p:sp>
        <p:nvSpPr>
          <p:cNvPr id="9" name="Content Placeholder 2">
            <a:extLst>
              <a:ext uri="{FF2B5EF4-FFF2-40B4-BE49-F238E27FC236}">
                <a16:creationId xmlns:a16="http://schemas.microsoft.com/office/drawing/2014/main" id="{69B438DF-ABF0-F144-96C1-EC0789587FC4}"/>
              </a:ext>
            </a:extLst>
          </p:cNvPr>
          <p:cNvSpPr txBox="1">
            <a:spLocks/>
          </p:cNvSpPr>
          <p:nvPr/>
        </p:nvSpPr>
        <p:spPr>
          <a:xfrm>
            <a:off x="1141412"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An example min-cost flow network. We want to push d=4 units of flow through the network. the ‘a’ values are the costs</a:t>
            </a:r>
          </a:p>
        </p:txBody>
      </p:sp>
      <p:grpSp>
        <p:nvGrpSpPr>
          <p:cNvPr id="12" name="Group 11">
            <a:extLst>
              <a:ext uri="{FF2B5EF4-FFF2-40B4-BE49-F238E27FC236}">
                <a16:creationId xmlns:a16="http://schemas.microsoft.com/office/drawing/2014/main" id="{F15079F3-5B19-D746-8247-9437CC3E782F}"/>
              </a:ext>
            </a:extLst>
          </p:cNvPr>
          <p:cNvGrpSpPr/>
          <p:nvPr/>
        </p:nvGrpSpPr>
        <p:grpSpPr>
          <a:xfrm>
            <a:off x="1151460" y="2537977"/>
            <a:ext cx="4649805" cy="2719697"/>
            <a:chOff x="1151460" y="2537977"/>
            <a:chExt cx="4649805" cy="2719697"/>
          </a:xfrm>
        </p:grpSpPr>
        <p:pic>
          <p:nvPicPr>
            <p:cNvPr id="5" name="Picture 4">
              <a:extLst>
                <a:ext uri="{FF2B5EF4-FFF2-40B4-BE49-F238E27FC236}">
                  <a16:creationId xmlns:a16="http://schemas.microsoft.com/office/drawing/2014/main" id="{4CEA1900-F3AB-7D41-90C0-66CD610FBF53}"/>
                </a:ext>
              </a:extLst>
            </p:cNvPr>
            <p:cNvPicPr>
              <a:picLocks noChangeAspect="1"/>
            </p:cNvPicPr>
            <p:nvPr/>
          </p:nvPicPr>
          <p:blipFill>
            <a:blip r:embed="rId2"/>
            <a:stretch>
              <a:fillRect/>
            </a:stretch>
          </p:blipFill>
          <p:spPr>
            <a:xfrm>
              <a:off x="1151460" y="2537977"/>
              <a:ext cx="4649805" cy="2719697"/>
            </a:xfrm>
            <a:prstGeom prst="rect">
              <a:avLst/>
            </a:prstGeom>
          </p:spPr>
        </p:pic>
        <p:sp>
          <p:nvSpPr>
            <p:cNvPr id="10" name="Content Placeholder 2">
              <a:extLst>
                <a:ext uri="{FF2B5EF4-FFF2-40B4-BE49-F238E27FC236}">
                  <a16:creationId xmlns:a16="http://schemas.microsoft.com/office/drawing/2014/main" id="{E4C3CE04-7936-4347-8C9B-C12F3ED267E5}"/>
                </a:ext>
              </a:extLst>
            </p:cNvPr>
            <p:cNvSpPr txBox="1">
              <a:spLocks/>
            </p:cNvSpPr>
            <p:nvPr/>
          </p:nvSpPr>
          <p:spPr>
            <a:xfrm>
              <a:off x="1151460" y="2537977"/>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p:grpSp>
        <p:nvGrpSpPr>
          <p:cNvPr id="13" name="Group 12">
            <a:extLst>
              <a:ext uri="{FF2B5EF4-FFF2-40B4-BE49-F238E27FC236}">
                <a16:creationId xmlns:a16="http://schemas.microsoft.com/office/drawing/2014/main" id="{00FC409F-343E-9F4A-ACBD-E892889592A8}"/>
              </a:ext>
            </a:extLst>
          </p:cNvPr>
          <p:cNvGrpSpPr/>
          <p:nvPr/>
        </p:nvGrpSpPr>
        <p:grpSpPr>
          <a:xfrm>
            <a:off x="6658369" y="2537977"/>
            <a:ext cx="4575570" cy="2719697"/>
            <a:chOff x="6658369" y="2537977"/>
            <a:chExt cx="4575570" cy="2719697"/>
          </a:xfrm>
        </p:grpSpPr>
        <p:pic>
          <p:nvPicPr>
            <p:cNvPr id="8" name="Picture 7">
              <a:extLst>
                <a:ext uri="{FF2B5EF4-FFF2-40B4-BE49-F238E27FC236}">
                  <a16:creationId xmlns:a16="http://schemas.microsoft.com/office/drawing/2014/main" id="{4BBFADF5-E395-7A46-9393-679BB742970D}"/>
                </a:ext>
              </a:extLst>
            </p:cNvPr>
            <p:cNvPicPr>
              <a:picLocks noChangeAspect="1"/>
            </p:cNvPicPr>
            <p:nvPr/>
          </p:nvPicPr>
          <p:blipFill>
            <a:blip r:embed="rId3"/>
            <a:stretch>
              <a:fillRect/>
            </a:stretch>
          </p:blipFill>
          <p:spPr>
            <a:xfrm>
              <a:off x="6658369" y="2537977"/>
              <a:ext cx="4575570" cy="2719697"/>
            </a:xfrm>
            <a:prstGeom prst="rect">
              <a:avLst/>
            </a:prstGeom>
          </p:spPr>
        </p:pic>
        <p:sp>
          <p:nvSpPr>
            <p:cNvPr id="11" name="Content Placeholder 2">
              <a:extLst>
                <a:ext uri="{FF2B5EF4-FFF2-40B4-BE49-F238E27FC236}">
                  <a16:creationId xmlns:a16="http://schemas.microsoft.com/office/drawing/2014/main" id="{1DAAED13-75ED-CF41-A911-57A71F4F7FEF}"/>
                </a:ext>
              </a:extLst>
            </p:cNvPr>
            <p:cNvSpPr txBox="1">
              <a:spLocks/>
            </p:cNvSpPr>
            <p:nvPr/>
          </p:nvSpPr>
          <p:spPr>
            <a:xfrm>
              <a:off x="6658369" y="2548036"/>
              <a:ext cx="786128" cy="45644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solidFill>
                    <a:schemeClr val="bg1"/>
                  </a:solidFill>
                </a:rPr>
                <a:t>d = 4</a:t>
              </a:r>
            </a:p>
          </p:txBody>
        </p:sp>
      </p:grpSp>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FFE26581-9D4E-4F4C-8CB0-C6EFBF79E05D}"/>
                  </a:ext>
                </a:extLst>
              </p:cNvPr>
              <p:cNvSpPr txBox="1">
                <a:spLocks/>
              </p:cNvSpPr>
              <p:nvPr/>
            </p:nvSpPr>
            <p:spPr>
              <a:xfrm>
                <a:off x="6616227" y="5351505"/>
                <a:ext cx="4659853" cy="125026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Solution to the network. We incur cost: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m:t>
                          </m:r>
                        </m:e>
                      </m:d>
                      <m:r>
                        <a:rPr lang="en-US" sz="2000" b="0" i="1" smtClean="0">
                          <a:latin typeface="Cambria Math" panose="02040503050406030204" pitchFamily="18" charset="0"/>
                        </a:rPr>
                        <m:t>+2</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m:t>
                          </m:r>
                        </m:e>
                      </m:d>
                      <m:r>
                        <a:rPr lang="en-US" sz="2000" b="0" i="1" smtClean="0">
                          <a:latin typeface="Cambria Math" panose="02040503050406030204" pitchFamily="18" charset="0"/>
                        </a:rPr>
                        <m:t>+1</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7</m:t>
                          </m:r>
                        </m:e>
                      </m:d>
                      <m:r>
                        <a:rPr lang="en-US" sz="2000" b="0" i="1" smtClean="0">
                          <a:latin typeface="Cambria Math" panose="02040503050406030204" pitchFamily="18" charset="0"/>
                        </a:rPr>
                        <m:t>+3</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r>
                        <a:rPr lang="en-US" sz="2000" b="0" i="1" smtClean="0">
                          <a:latin typeface="Cambria Math" panose="02040503050406030204" pitchFamily="18" charset="0"/>
                        </a:rPr>
                        <m:t>=</m:t>
                      </m:r>
                    </m:oMath>
                    <m:oMath xmlns:m="http://schemas.openxmlformats.org/officeDocument/2006/math">
                      <m:r>
                        <a:rPr lang="en-US" sz="2000" b="0" i="1" smtClean="0">
                          <a:latin typeface="Cambria Math" panose="02040503050406030204" pitchFamily="18" charset="0"/>
                        </a:rPr>
                        <m:t>4+10+7+3=</m:t>
                      </m:r>
                      <m:r>
                        <a:rPr lang="en-US" sz="2000" b="1" i="0" smtClean="0">
                          <a:latin typeface="Cambria Math" panose="02040503050406030204" pitchFamily="18" charset="0"/>
                        </a:rPr>
                        <m:t>𝟐𝟒</m:t>
                      </m:r>
                    </m:oMath>
                  </m:oMathPara>
                </a14:m>
                <a:endParaRPr lang="en-US" sz="2000" b="1" dirty="0"/>
              </a:p>
            </p:txBody>
          </p:sp>
        </mc:Choice>
        <mc:Fallback xmlns="">
          <p:sp>
            <p:nvSpPr>
              <p:cNvPr id="14" name="Content Placeholder 2">
                <a:extLst>
                  <a:ext uri="{FF2B5EF4-FFF2-40B4-BE49-F238E27FC236}">
                    <a16:creationId xmlns:a16="http://schemas.microsoft.com/office/drawing/2014/main" id="{FFE26581-9D4E-4F4C-8CB0-C6EFBF79E05D}"/>
                  </a:ext>
                </a:extLst>
              </p:cNvPr>
              <p:cNvSpPr txBox="1">
                <a:spLocks noRot="1" noChangeAspect="1" noMove="1" noResize="1" noEditPoints="1" noAdjustHandles="1" noChangeArrowheads="1" noChangeShapeType="1" noTextEdit="1"/>
              </p:cNvSpPr>
              <p:nvPr/>
            </p:nvSpPr>
            <p:spPr>
              <a:xfrm>
                <a:off x="6616227" y="5351505"/>
                <a:ext cx="4659853" cy="1250262"/>
              </a:xfrm>
              <a:prstGeom prst="rect">
                <a:avLst/>
              </a:prstGeom>
              <a:blipFill>
                <a:blip r:embed="rId4"/>
                <a:stretch>
                  <a:fillRect l="-1087"/>
                </a:stretch>
              </a:blipFill>
            </p:spPr>
            <p:txBody>
              <a:bodyPr/>
              <a:lstStyle/>
              <a:p>
                <a:r>
                  <a:rPr lang="en-US">
                    <a:noFill/>
                  </a:rPr>
                  <a:t> </a:t>
                </a:r>
              </a:p>
            </p:txBody>
          </p:sp>
        </mc:Fallback>
      </mc:AlternateContent>
    </p:spTree>
    <p:extLst>
      <p:ext uri="{BB962C8B-B14F-4D97-AF65-F5344CB8AC3E}">
        <p14:creationId xmlns:p14="http://schemas.microsoft.com/office/powerpoint/2010/main" val="25229737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Some terms</a:t>
            </a:r>
          </a:p>
        </p:txBody>
      </p:sp>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4444781" y="1445164"/>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 graph</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2812516" y="1493533"/>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𝐺</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r>
                        <a:rPr lang="en-US" sz="2000" b="0" i="1" smtClean="0">
                          <a:solidFill>
                            <a:schemeClr val="bg1"/>
                          </a:solidFill>
                          <a:latin typeface="Cambria Math" panose="02040503050406030204" pitchFamily="18" charset="0"/>
                        </a:rPr>
                        <m:t>)</m:t>
                      </m:r>
                    </m:oMath>
                  </m:oMathPara>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2812516" y="1493533"/>
                <a:ext cx="1489142" cy="539366"/>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19973A3F-B9AB-AF40-B6CC-45226DE6C7E7}"/>
              </a:ext>
            </a:extLst>
          </p:cNvPr>
          <p:cNvSpPr txBox="1">
            <a:spLocks/>
          </p:cNvSpPr>
          <p:nvPr/>
        </p:nvSpPr>
        <p:spPr>
          <a:xfrm>
            <a:off x="4444781" y="220848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Definition of an Edge. Note </a:t>
            </a:r>
            <a:r>
              <a:rPr lang="en-US" dirty="0" err="1"/>
              <a:t>u,v</a:t>
            </a:r>
            <a:r>
              <a:rPr lang="en-US" dirty="0"/>
              <a:t> are in V</a:t>
            </a:r>
            <a:endParaRPr lang="en-US" sz="2000"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D552528-F0F7-1D42-8406-2A50A3DCA70F}"/>
                  </a:ext>
                </a:extLst>
              </p:cNvPr>
              <p:cNvSpPr txBox="1">
                <a:spLocks/>
              </p:cNvSpPr>
              <p:nvPr/>
            </p:nvSpPr>
            <p:spPr>
              <a:xfrm>
                <a:off x="2812516" y="225685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𝐸</m:t>
                      </m:r>
                    </m:oMath>
                  </m:oMathPara>
                </a14:m>
                <a:endParaRPr lang="en-US" sz="2000" b="0" dirty="0">
                  <a:solidFill>
                    <a:schemeClr val="bg1"/>
                  </a:solidFill>
                </a:endParaRPr>
              </a:p>
            </p:txBody>
          </p:sp>
        </mc:Choice>
        <mc:Fallback xmlns="">
          <p:sp>
            <p:nvSpPr>
              <p:cNvPr id="9" name="Content Placeholder 2">
                <a:extLst>
                  <a:ext uri="{FF2B5EF4-FFF2-40B4-BE49-F238E27FC236}">
                    <a16:creationId xmlns:a16="http://schemas.microsoft.com/office/drawing/2014/main" id="{8D552528-F0F7-1D42-8406-2A50A3DCA70F}"/>
                  </a:ext>
                </a:extLst>
              </p:cNvPr>
              <p:cNvSpPr txBox="1">
                <a:spLocks noRot="1" noChangeAspect="1" noMove="1" noResize="1" noEditPoints="1" noAdjustHandles="1" noChangeArrowheads="1" noChangeShapeType="1" noTextEdit="1"/>
              </p:cNvSpPr>
              <p:nvPr/>
            </p:nvSpPr>
            <p:spPr>
              <a:xfrm>
                <a:off x="2812516" y="2256856"/>
                <a:ext cx="1489142" cy="539366"/>
              </a:xfrm>
              <a:prstGeom prst="rect">
                <a:avLst/>
              </a:prstGeom>
              <a:blipFill>
                <a:blip r:embed="rId3"/>
                <a:stretch>
                  <a:fillRect/>
                </a:stretch>
              </a:blipFill>
            </p:spPr>
            <p:txBody>
              <a:bodyPr/>
              <a:lstStyle/>
              <a:p>
                <a:r>
                  <a:rPr lang="en-US">
                    <a:noFill/>
                  </a:rPr>
                  <a:t> </a:t>
                </a:r>
              </a:p>
            </p:txBody>
          </p:sp>
        </mc:Fallback>
      </mc:AlternateContent>
      <p:sp>
        <p:nvSpPr>
          <p:cNvPr id="10" name="Content Placeholder 2">
            <a:extLst>
              <a:ext uri="{FF2B5EF4-FFF2-40B4-BE49-F238E27FC236}">
                <a16:creationId xmlns:a16="http://schemas.microsoft.com/office/drawing/2014/main" id="{3136B311-734A-2445-BDED-21F2334E9AB1}"/>
              </a:ext>
            </a:extLst>
          </p:cNvPr>
          <p:cNvSpPr txBox="1">
            <a:spLocks/>
          </p:cNvSpPr>
          <p:nvPr/>
        </p:nvSpPr>
        <p:spPr>
          <a:xfrm>
            <a:off x="4444781" y="2965183"/>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Capacity of each edge. Cannot be negative</a:t>
            </a:r>
            <a:endParaRPr lang="en-US" sz="2000" dirty="0"/>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ACE422E9-0819-6D4D-BB9B-9611AED11419}"/>
                  </a:ext>
                </a:extLst>
              </p:cNvPr>
              <p:cNvSpPr txBox="1">
                <a:spLocks/>
              </p:cNvSpPr>
              <p:nvPr/>
            </p:nvSpPr>
            <p:spPr>
              <a:xfrm>
                <a:off x="2812516" y="3013552"/>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c</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r>
                      <a:rPr lang="en-US" sz="2000" b="0" i="1" smtClean="0">
                        <a:solidFill>
                          <a:schemeClr val="bg1"/>
                        </a:solidFill>
                        <a:latin typeface="Cambria Math" panose="02040503050406030204" pitchFamily="18" charset="0"/>
                      </a:rPr>
                      <m:t>≥0</m:t>
                    </m:r>
                  </m:oMath>
                </a14:m>
                <a:endParaRPr lang="en-US" sz="2000" b="0" dirty="0">
                  <a:solidFill>
                    <a:schemeClr val="bg1"/>
                  </a:solidFill>
                </a:endParaRPr>
              </a:p>
            </p:txBody>
          </p:sp>
        </mc:Choice>
        <mc:Fallback xmlns="">
          <p:sp>
            <p:nvSpPr>
              <p:cNvPr id="11" name="Content Placeholder 2">
                <a:extLst>
                  <a:ext uri="{FF2B5EF4-FFF2-40B4-BE49-F238E27FC236}">
                    <a16:creationId xmlns:a16="http://schemas.microsoft.com/office/drawing/2014/main" id="{ACE422E9-0819-6D4D-BB9B-9611AED11419}"/>
                  </a:ext>
                </a:extLst>
              </p:cNvPr>
              <p:cNvSpPr txBox="1">
                <a:spLocks noRot="1" noChangeAspect="1" noMove="1" noResize="1" noEditPoints="1" noAdjustHandles="1" noChangeArrowheads="1" noChangeShapeType="1" noTextEdit="1"/>
              </p:cNvSpPr>
              <p:nvPr/>
            </p:nvSpPr>
            <p:spPr>
              <a:xfrm>
                <a:off x="2812516" y="3013552"/>
                <a:ext cx="1489142" cy="539366"/>
              </a:xfrm>
              <a:prstGeom prst="rect">
                <a:avLst/>
              </a:prstGeom>
              <a:blipFill>
                <a:blip r:embed="rId4"/>
                <a:stretch>
                  <a:fillRect/>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0757C298-4D11-7543-A9ED-6182C67F60B2}"/>
              </a:ext>
            </a:extLst>
          </p:cNvPr>
          <p:cNvSpPr txBox="1">
            <a:spLocks/>
          </p:cNvSpPr>
          <p:nvPr/>
        </p:nvSpPr>
        <p:spPr>
          <a:xfrm>
            <a:off x="4446105" y="4449557"/>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One special source and sink node</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1D736A9-E40E-384D-8106-ADEFDA27AAC4}"/>
                  </a:ext>
                </a:extLst>
              </p:cNvPr>
              <p:cNvSpPr txBox="1">
                <a:spLocks/>
              </p:cNvSpPr>
              <p:nvPr/>
            </p:nvSpPr>
            <p:spPr>
              <a:xfrm>
                <a:off x="2813840" y="4497926"/>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m:oMathPara>
                </a14:m>
                <a:endParaRPr lang="en-US" sz="2000" b="0" dirty="0">
                  <a:solidFill>
                    <a:schemeClr val="bg1"/>
                  </a:solidFill>
                </a:endParaRPr>
              </a:p>
            </p:txBody>
          </p:sp>
        </mc:Choice>
        <mc:Fallback xmlns="">
          <p:sp>
            <p:nvSpPr>
              <p:cNvPr id="15" name="Content Placeholder 2">
                <a:extLst>
                  <a:ext uri="{FF2B5EF4-FFF2-40B4-BE49-F238E27FC236}">
                    <a16:creationId xmlns:a16="http://schemas.microsoft.com/office/drawing/2014/main" id="{71D736A9-E40E-384D-8106-ADEFDA27AAC4}"/>
                  </a:ext>
                </a:extLst>
              </p:cNvPr>
              <p:cNvSpPr txBox="1">
                <a:spLocks noRot="1" noChangeAspect="1" noMove="1" noResize="1" noEditPoints="1" noAdjustHandles="1" noChangeArrowheads="1" noChangeShapeType="1" noTextEdit="1"/>
              </p:cNvSpPr>
              <p:nvPr/>
            </p:nvSpPr>
            <p:spPr>
              <a:xfrm>
                <a:off x="2813840" y="4497926"/>
                <a:ext cx="1489142" cy="539366"/>
              </a:xfrm>
              <a:prstGeom prst="rect">
                <a:avLst/>
              </a:prstGeom>
              <a:blipFill>
                <a:blip r:embed="rId5"/>
                <a:stretch>
                  <a:fillRect/>
                </a:stretch>
              </a:blipFill>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266661E6-CAF6-A546-99BA-21A0440550FB}"/>
              </a:ext>
            </a:extLst>
          </p:cNvPr>
          <p:cNvSpPr txBox="1">
            <a:spLocks/>
          </p:cNvSpPr>
          <p:nvPr/>
        </p:nvSpPr>
        <p:spPr>
          <a:xfrm>
            <a:off x="4444781" y="5212880"/>
            <a:ext cx="5661328" cy="63610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dirty="0"/>
              <a:t>A valid flow is an assignment of flow values on each pair of vertices satisfying certain constraints (flow conservation etc.)</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13C3DD21-F7A3-7246-9179-82BE13FB4252}"/>
                  </a:ext>
                </a:extLst>
              </p:cNvPr>
              <p:cNvSpPr txBox="1">
                <a:spLocks/>
              </p:cNvSpPr>
              <p:nvPr/>
            </p:nvSpPr>
            <p:spPr>
              <a:xfrm>
                <a:off x="2812516" y="5261249"/>
                <a:ext cx="1489142" cy="539366"/>
              </a:xfrm>
              <a:prstGeom prst="rect">
                <a:avLst/>
              </a:prstGeom>
              <a:solidFill>
                <a:schemeClr val="bg2">
                  <a:lumMod val="10000"/>
                  <a:lumOff val="90000"/>
                </a:schemeClr>
              </a:solid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𝑓</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ℝ</m:t>
                      </m:r>
                    </m:oMath>
                  </m:oMathPara>
                </a14:m>
                <a:endParaRPr lang="en-US" sz="2000" b="0" dirty="0">
                  <a:solidFill>
                    <a:schemeClr val="bg1"/>
                  </a:solidFill>
                </a:endParaRPr>
              </a:p>
            </p:txBody>
          </p:sp>
        </mc:Choice>
        <mc:Fallback xmlns="">
          <p:sp>
            <p:nvSpPr>
              <p:cNvPr id="17" name="Content Placeholder 2">
                <a:extLst>
                  <a:ext uri="{FF2B5EF4-FFF2-40B4-BE49-F238E27FC236}">
                    <a16:creationId xmlns:a16="http://schemas.microsoft.com/office/drawing/2014/main" id="{13C3DD21-F7A3-7246-9179-82BE13FB4252}"/>
                  </a:ext>
                </a:extLst>
              </p:cNvPr>
              <p:cNvSpPr txBox="1">
                <a:spLocks noRot="1" noChangeAspect="1" noMove="1" noResize="1" noEditPoints="1" noAdjustHandles="1" noChangeArrowheads="1" noChangeShapeType="1" noTextEdit="1"/>
              </p:cNvSpPr>
              <p:nvPr/>
            </p:nvSpPr>
            <p:spPr>
              <a:xfrm>
                <a:off x="2812516" y="5261249"/>
                <a:ext cx="1489142" cy="539366"/>
              </a:xfrm>
              <a:prstGeom prst="rect">
                <a:avLst/>
              </a:prstGeom>
              <a:blipFill>
                <a:blip r:embed="rId6"/>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D556B45-4FC8-E14F-9F7F-D4B4670670E5}"/>
              </a:ext>
            </a:extLst>
          </p:cNvPr>
          <p:cNvSpPr txBox="1">
            <a:spLocks/>
          </p:cNvSpPr>
          <p:nvPr/>
        </p:nvSpPr>
        <p:spPr>
          <a:xfrm>
            <a:off x="4446459" y="3720482"/>
            <a:ext cx="5661328"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Cost per unit of flow on edge from u to v</a:t>
            </a:r>
            <a:endParaRPr lang="en-US" sz="2000" dirty="0"/>
          </a:p>
        </p:txBody>
      </p:sp>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E83132B5-45AB-544B-89E6-6C7884CB75EE}"/>
                  </a:ext>
                </a:extLst>
              </p:cNvPr>
              <p:cNvSpPr txBox="1">
                <a:spLocks/>
              </p:cNvSpPr>
              <p:nvPr/>
            </p:nvSpPr>
            <p:spPr>
              <a:xfrm>
                <a:off x="2814194" y="3768851"/>
                <a:ext cx="1489142" cy="539366"/>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solidFill>
                      <a:schemeClr val="bg1"/>
                    </a:solidFill>
                  </a:rPr>
                  <a:t>a</a:t>
                </a:r>
                <a14:m>
                  <m:oMath xmlns:m="http://schemas.openxmlformats.org/officeDocument/2006/math">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endParaRPr lang="en-US" sz="2000" b="0" dirty="0">
                  <a:solidFill>
                    <a:schemeClr val="bg1"/>
                  </a:solidFill>
                </a:endParaRPr>
              </a:p>
            </p:txBody>
          </p:sp>
        </mc:Choice>
        <mc:Fallback xmlns="">
          <p:sp>
            <p:nvSpPr>
              <p:cNvPr id="18" name="Content Placeholder 2">
                <a:extLst>
                  <a:ext uri="{FF2B5EF4-FFF2-40B4-BE49-F238E27FC236}">
                    <a16:creationId xmlns:a16="http://schemas.microsoft.com/office/drawing/2014/main" id="{E83132B5-45AB-544B-89E6-6C7884CB75EE}"/>
                  </a:ext>
                </a:extLst>
              </p:cNvPr>
              <p:cNvSpPr txBox="1">
                <a:spLocks noRot="1" noChangeAspect="1" noMove="1" noResize="1" noEditPoints="1" noAdjustHandles="1" noChangeArrowheads="1" noChangeShapeType="1" noTextEdit="1"/>
              </p:cNvSpPr>
              <p:nvPr/>
            </p:nvSpPr>
            <p:spPr>
              <a:xfrm>
                <a:off x="2814194" y="3768851"/>
                <a:ext cx="1489142" cy="53936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166782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2" y="228903"/>
            <a:ext cx="9905998" cy="860425"/>
          </a:xfrm>
        </p:spPr>
        <p:txBody>
          <a:bodyPr/>
          <a:lstStyle/>
          <a:p>
            <a:pPr algn="ctr"/>
            <a:r>
              <a:rPr lang="en-US" dirty="0"/>
              <a:t>Min-Cost Flow: LP Solution</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2500690" y="1728083"/>
            <a:ext cx="1447136" cy="541351"/>
          </a:xfrm>
        </p:spPr>
        <p:txBody>
          <a:bodyPr>
            <a:normAutofit/>
          </a:bodyPr>
          <a:lstStyle/>
          <a:p>
            <a:pPr marL="0" indent="0">
              <a:buNone/>
            </a:pPr>
            <a:r>
              <a:rPr lang="en-US" dirty="0"/>
              <a:t>Minimize:</a:t>
            </a:r>
            <a:endParaRPr lang="en-US" sz="2000"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D2EC4A7-BFCE-EF4C-9764-6155A104197E}"/>
                  </a:ext>
                </a:extLst>
              </p:cNvPr>
              <p:cNvSpPr txBox="1">
                <a:spLocks/>
              </p:cNvSpPr>
              <p:nvPr/>
            </p:nvSpPr>
            <p:spPr>
              <a:xfrm>
                <a:off x="4003484" y="1479210"/>
                <a:ext cx="2364846" cy="108547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oMath>
                  </m:oMathPara>
                </a14:m>
                <a:endParaRPr lang="en-US" sz="2000" b="0" dirty="0">
                  <a:solidFill>
                    <a:schemeClr val="bg1"/>
                  </a:solidFill>
                </a:endParaRPr>
              </a:p>
            </p:txBody>
          </p:sp>
        </mc:Choice>
        <mc:Fallback xmlns="">
          <p:sp>
            <p:nvSpPr>
              <p:cNvPr id="5" name="Content Placeholder 2">
                <a:extLst>
                  <a:ext uri="{FF2B5EF4-FFF2-40B4-BE49-F238E27FC236}">
                    <a16:creationId xmlns:a16="http://schemas.microsoft.com/office/drawing/2014/main" id="{1D2EC4A7-BFCE-EF4C-9764-6155A104197E}"/>
                  </a:ext>
                </a:extLst>
              </p:cNvPr>
              <p:cNvSpPr txBox="1">
                <a:spLocks noRot="1" noChangeAspect="1" noMove="1" noResize="1" noEditPoints="1" noAdjustHandles="1" noChangeArrowheads="1" noChangeShapeType="1" noTextEdit="1"/>
              </p:cNvSpPr>
              <p:nvPr/>
            </p:nvSpPr>
            <p:spPr>
              <a:xfrm>
                <a:off x="4003484" y="1479210"/>
                <a:ext cx="2364846" cy="1085479"/>
              </a:xfrm>
              <a:prstGeom prst="rect">
                <a:avLst/>
              </a:prstGeom>
              <a:blipFill>
                <a:blip r:embed="rId2"/>
                <a:stretch>
                  <a:fillRect l="-22995" t="-81609" b="-125287"/>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3C094567-87D8-B141-A542-970F5A77D361}"/>
              </a:ext>
            </a:extLst>
          </p:cNvPr>
          <p:cNvSpPr txBox="1">
            <a:spLocks/>
          </p:cNvSpPr>
          <p:nvPr/>
        </p:nvSpPr>
        <p:spPr>
          <a:xfrm>
            <a:off x="2500690" y="2890299"/>
            <a:ext cx="1502795" cy="63610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a:t>
            </a:r>
            <a:endParaRPr lang="en-US" sz="2000"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06D595D-8EFD-9B44-9A0C-F073C44484E2}"/>
                  </a:ext>
                </a:extLst>
              </p:cNvPr>
              <p:cNvSpPr txBox="1">
                <a:spLocks/>
              </p:cNvSpPr>
              <p:nvPr/>
            </p:nvSpPr>
            <p:spPr>
              <a:xfrm>
                <a:off x="4003484" y="2954571"/>
                <a:ext cx="6499416" cy="3526616"/>
              </a:xfrm>
              <a:prstGeom prst="rect">
                <a:avLst/>
              </a:prstGeom>
              <a:solidFill>
                <a:schemeClr val="bg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𝑐</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e>
                    </m:d>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m:rPr>
                            <m:brk m:alnAt="7"/>
                          </m:rP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𝑣𝑢</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e>
                        </m:nary>
                      </m:e>
                    </m:nary>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𝑠</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𝑡</m:t>
                    </m:r>
                    <m:r>
                      <a:rPr lang="en-US" sz="2000" b="0" i="1" smtClean="0">
                        <a:solidFill>
                          <a:schemeClr val="bg1"/>
                        </a:solidFill>
                        <a:latin typeface="Cambria Math" panose="02040503050406030204" pitchFamily="18" charset="0"/>
                      </a:rPr>
                      <m:t>}</m:t>
                    </m:r>
                  </m:oMath>
                </a14:m>
                <a:endParaRPr lang="en-US" sz="2000" b="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𝑠𝑣</m:t>
                              </m:r>
                            </m:sub>
                          </m:sSub>
                          <m:r>
                            <a:rPr lang="en-US" sz="2000" b="0" i="1" smtClean="0">
                              <a:solidFill>
                                <a:schemeClr val="bg1"/>
                              </a:solidFill>
                              <a:latin typeface="Cambria Math" panose="02040503050406030204" pitchFamily="18" charset="0"/>
                            </a:rPr>
                            <m:t>−</m:t>
                          </m:r>
                          <m:nary>
                            <m:naryPr>
                              <m:chr m:val="∑"/>
                              <m:supHide m:val="on"/>
                              <m:ctrlPr>
                                <a:rPr lang="en-US" sz="2000" b="0" i="1" smtClean="0">
                                  <a:solidFill>
                                    <a:schemeClr val="bg1"/>
                                  </a:solidFill>
                                  <a:latin typeface="Cambria Math" panose="02040503050406030204" pitchFamily="18" charset="0"/>
                                </a:rPr>
                              </m:ctrlPr>
                            </m:naryPr>
                            <m:sub>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sub>
                            <m:sup/>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𝑣𝑠</m:t>
                                  </m:r>
                                </m:sub>
                              </m:sSub>
                            </m:e>
                          </m:nary>
                        </m:e>
                      </m:nary>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𝑑</m:t>
                      </m:r>
                    </m:oMath>
                  </m:oMathPara>
                </a14:m>
                <a:endParaRPr lang="en-US" sz="2000" dirty="0">
                  <a:solidFill>
                    <a:schemeClr val="bg1"/>
                  </a:solidFill>
                </a:endParaRPr>
              </a:p>
              <a:p>
                <a:pPr marL="0" indent="0">
                  <a:buFont typeface="Arial" panose="020B0604020202020204" pitchFamily="34" charset="0"/>
                  <a:buNone/>
                </a:pPr>
                <a:endParaRPr lang="en-US" sz="2000" dirty="0">
                  <a:solidFill>
                    <a:schemeClr val="bg1"/>
                  </a:solidFill>
                </a:endParaRPr>
              </a:p>
              <a:p>
                <a:pPr marL="0" indent="0">
                  <a:buFont typeface="Arial" panose="020B0604020202020204" pitchFamily="34" charset="0"/>
                  <a:buNone/>
                </a:pPr>
                <a14:m>
                  <m:oMath xmlns:m="http://schemas.openxmlformats.org/officeDocument/2006/math">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𝑓</m:t>
                        </m:r>
                      </m:e>
                      <m:sub>
                        <m:r>
                          <a:rPr lang="en-US" sz="2000" b="0" i="1" smtClean="0">
                            <a:solidFill>
                              <a:schemeClr val="bg1"/>
                            </a:solidFill>
                            <a:latin typeface="Cambria Math" panose="02040503050406030204" pitchFamily="18" charset="0"/>
                          </a:rPr>
                          <m:t>𝑢𝑣</m:t>
                        </m:r>
                      </m:sub>
                    </m:sSub>
                    <m:r>
                      <a:rPr lang="en-US" sz="2000" b="0" i="1" smtClean="0">
                        <a:solidFill>
                          <a:schemeClr val="bg1"/>
                        </a:solidFill>
                        <a:latin typeface="Cambria Math" panose="02040503050406030204" pitchFamily="18" charset="0"/>
                      </a:rPr>
                      <m:t>≥0</m:t>
                    </m:r>
                  </m:oMath>
                </a14:m>
                <a:r>
                  <a:rPr lang="en-US" sz="2000" b="0" dirty="0">
                    <a:solidFill>
                      <a:schemeClr val="bg1"/>
                    </a:solidFill>
                  </a:rPr>
                  <a:t>			for each </a:t>
                </a:r>
                <a14:m>
                  <m:oMath xmlns:m="http://schemas.openxmlformats.org/officeDocument/2006/math">
                    <m:r>
                      <a:rPr lang="en-US" sz="2000" b="0" i="1" smtClean="0">
                        <a:solidFill>
                          <a:schemeClr val="bg1"/>
                        </a:solidFill>
                        <a:latin typeface="Cambria Math" panose="02040503050406030204" pitchFamily="18" charset="0"/>
                      </a:rPr>
                      <m:t>𝑢</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𝑣</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𝑉</m:t>
                    </m:r>
                  </m:oMath>
                </a14:m>
                <a:endParaRPr lang="en-US" sz="2000" b="0" dirty="0">
                  <a:solidFill>
                    <a:schemeClr val="bg1"/>
                  </a:solidFill>
                </a:endParaRPr>
              </a:p>
            </p:txBody>
          </p:sp>
        </mc:Choice>
        <mc:Fallback xmlns="">
          <p:sp>
            <p:nvSpPr>
              <p:cNvPr id="7" name="Content Placeholder 2">
                <a:extLst>
                  <a:ext uri="{FF2B5EF4-FFF2-40B4-BE49-F238E27FC236}">
                    <a16:creationId xmlns:a16="http://schemas.microsoft.com/office/drawing/2014/main" id="{E06D595D-8EFD-9B44-9A0C-F073C44484E2}"/>
                  </a:ext>
                </a:extLst>
              </p:cNvPr>
              <p:cNvSpPr txBox="1">
                <a:spLocks noRot="1" noChangeAspect="1" noMove="1" noResize="1" noEditPoints="1" noAdjustHandles="1" noChangeArrowheads="1" noChangeShapeType="1" noTextEdit="1"/>
              </p:cNvSpPr>
              <p:nvPr/>
            </p:nvSpPr>
            <p:spPr>
              <a:xfrm>
                <a:off x="4003484" y="2954571"/>
                <a:ext cx="6499416" cy="3526616"/>
              </a:xfrm>
              <a:prstGeom prst="rect">
                <a:avLst/>
              </a:prstGeom>
              <a:blipFill>
                <a:blip r:embed="rId3"/>
                <a:stretch>
                  <a:fillRect l="-12476" t="-360" b="-12950"/>
                </a:stretch>
              </a:blipFill>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E985B76E-175A-CA46-BC22-E8A7AD963040}"/>
              </a:ext>
            </a:extLst>
          </p:cNvPr>
          <p:cNvSpPr txBox="1">
            <a:spLocks/>
          </p:cNvSpPr>
          <p:nvPr/>
        </p:nvSpPr>
        <p:spPr>
          <a:xfrm>
            <a:off x="6986551" y="1083632"/>
            <a:ext cx="2531160" cy="815506"/>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Want to minimize the cost of the flow moving along all the edges in the Graph</a:t>
            </a:r>
            <a:endParaRPr lang="en-US" sz="2000" i="1" dirty="0"/>
          </a:p>
        </p:txBody>
      </p:sp>
      <p:cxnSp>
        <p:nvCxnSpPr>
          <p:cNvPr id="15" name="Straight Connector 14">
            <a:extLst>
              <a:ext uri="{FF2B5EF4-FFF2-40B4-BE49-F238E27FC236}">
                <a16:creationId xmlns:a16="http://schemas.microsoft.com/office/drawing/2014/main" id="{82A154F7-E2A9-1345-B8D0-AA96FE793CF9}"/>
              </a:ext>
            </a:extLst>
          </p:cNvPr>
          <p:cNvCxnSpPr>
            <a:cxnSpLocks/>
            <a:endCxn id="14" idx="1"/>
          </p:cNvCxnSpPr>
          <p:nvPr/>
        </p:nvCxnSpPr>
        <p:spPr>
          <a:xfrm flipV="1">
            <a:off x="6480313" y="1491385"/>
            <a:ext cx="506238" cy="1704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61D84FA4-F8D9-E742-A8AE-02ED3EA2B4F0}"/>
              </a:ext>
            </a:extLst>
          </p:cNvPr>
          <p:cNvSpPr txBox="1">
            <a:spLocks/>
          </p:cNvSpPr>
          <p:nvPr/>
        </p:nvSpPr>
        <p:spPr>
          <a:xfrm>
            <a:off x="7138951" y="2174286"/>
            <a:ext cx="4358635" cy="64445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i="1" dirty="0"/>
              <a:t>Ensure that flow through every edge does not exceed capacity of that edge.</a:t>
            </a:r>
            <a:endParaRPr lang="en-US" sz="2000" i="1" dirty="0"/>
          </a:p>
        </p:txBody>
      </p:sp>
      <p:cxnSp>
        <p:nvCxnSpPr>
          <p:cNvPr id="18" name="Straight Connector 17">
            <a:extLst>
              <a:ext uri="{FF2B5EF4-FFF2-40B4-BE49-F238E27FC236}">
                <a16:creationId xmlns:a16="http://schemas.microsoft.com/office/drawing/2014/main" id="{ACDF0888-0625-6242-AE62-88A881779865}"/>
              </a:ext>
            </a:extLst>
          </p:cNvPr>
          <p:cNvCxnSpPr>
            <a:cxnSpLocks/>
            <a:endCxn id="17" idx="1"/>
          </p:cNvCxnSpPr>
          <p:nvPr/>
        </p:nvCxnSpPr>
        <p:spPr>
          <a:xfrm flipV="1">
            <a:off x="5550010" y="2496512"/>
            <a:ext cx="1588941" cy="3918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767E0EDE-F53A-8341-AC3F-C90A9D29D276}"/>
              </a:ext>
            </a:extLst>
          </p:cNvPr>
          <p:cNvSpPr txBox="1">
            <a:spLocks/>
          </p:cNvSpPr>
          <p:nvPr/>
        </p:nvSpPr>
        <p:spPr>
          <a:xfrm>
            <a:off x="101716" y="2685571"/>
            <a:ext cx="2179317" cy="1241462"/>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conservation: Flow entering each node must equal flow leaving that node.</a:t>
            </a:r>
          </a:p>
        </p:txBody>
      </p:sp>
      <p:cxnSp>
        <p:nvCxnSpPr>
          <p:cNvPr id="23" name="Straight Connector 22">
            <a:extLst>
              <a:ext uri="{FF2B5EF4-FFF2-40B4-BE49-F238E27FC236}">
                <a16:creationId xmlns:a16="http://schemas.microsoft.com/office/drawing/2014/main" id="{E61F14A6-BE10-0344-966E-A1DECE3DF448}"/>
              </a:ext>
            </a:extLst>
          </p:cNvPr>
          <p:cNvCxnSpPr>
            <a:cxnSpLocks/>
          </p:cNvCxnSpPr>
          <p:nvPr/>
        </p:nvCxnSpPr>
        <p:spPr>
          <a:xfrm>
            <a:off x="2281033" y="3526403"/>
            <a:ext cx="1577534" cy="54400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8F074F2-35CB-AC4D-921E-643F1CD403FD}"/>
              </a:ext>
            </a:extLst>
          </p:cNvPr>
          <p:cNvSpPr txBox="1">
            <a:spLocks/>
          </p:cNvSpPr>
          <p:nvPr/>
        </p:nvSpPr>
        <p:spPr>
          <a:xfrm>
            <a:off x="1276189" y="6205324"/>
            <a:ext cx="1975898" cy="67950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All flow values must be non-negative</a:t>
            </a:r>
          </a:p>
        </p:txBody>
      </p:sp>
      <p:cxnSp>
        <p:nvCxnSpPr>
          <p:cNvPr id="27" name="Straight Connector 26">
            <a:extLst>
              <a:ext uri="{FF2B5EF4-FFF2-40B4-BE49-F238E27FC236}">
                <a16:creationId xmlns:a16="http://schemas.microsoft.com/office/drawing/2014/main" id="{FC9D3F1C-C8A5-774D-910C-1D719C85E6FF}"/>
              </a:ext>
            </a:extLst>
          </p:cNvPr>
          <p:cNvCxnSpPr>
            <a:cxnSpLocks/>
          </p:cNvCxnSpPr>
          <p:nvPr/>
        </p:nvCxnSpPr>
        <p:spPr>
          <a:xfrm flipV="1">
            <a:off x="3090199" y="6202781"/>
            <a:ext cx="768368" cy="1459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303050-3181-A549-B5F9-7B9CFF9755DF}"/>
              </a:ext>
            </a:extLst>
          </p:cNvPr>
          <p:cNvSpPr txBox="1">
            <a:spLocks/>
          </p:cNvSpPr>
          <p:nvPr/>
        </p:nvSpPr>
        <p:spPr>
          <a:xfrm>
            <a:off x="862229" y="4585718"/>
            <a:ext cx="1975898" cy="67950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000" i="1" dirty="0"/>
              <a:t>Flow must be exactly equal to d</a:t>
            </a:r>
          </a:p>
        </p:txBody>
      </p:sp>
      <p:cxnSp>
        <p:nvCxnSpPr>
          <p:cNvPr id="24" name="Straight Connector 23">
            <a:extLst>
              <a:ext uri="{FF2B5EF4-FFF2-40B4-BE49-F238E27FC236}">
                <a16:creationId xmlns:a16="http://schemas.microsoft.com/office/drawing/2014/main" id="{F6A09CB8-F08C-BE43-8536-C285454F99C3}"/>
              </a:ext>
            </a:extLst>
          </p:cNvPr>
          <p:cNvCxnSpPr>
            <a:cxnSpLocks/>
          </p:cNvCxnSpPr>
          <p:nvPr/>
        </p:nvCxnSpPr>
        <p:spPr>
          <a:xfrm>
            <a:off x="2763297" y="4925470"/>
            <a:ext cx="1095270" cy="17909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2805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4742092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Conclusions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8"/>
            <a:ext cx="9905999" cy="5446643"/>
          </a:xfrm>
        </p:spPr>
        <p:txBody>
          <a:bodyPr/>
          <a:lstStyle/>
          <a:p>
            <a:pPr marL="0" indent="0">
              <a:buNone/>
            </a:pPr>
            <a:r>
              <a:rPr lang="en-US" b="1" i="1" u="sng" dirty="0"/>
              <a:t>What we have seen so far</a:t>
            </a:r>
            <a:r>
              <a:rPr lang="en-US" dirty="0"/>
              <a:t>:</a:t>
            </a:r>
          </a:p>
          <a:p>
            <a:pPr marL="0" indent="0">
              <a:buNone/>
            </a:pPr>
            <a:r>
              <a:rPr lang="en-US" dirty="0"/>
              <a:t>	What linear programs are and how to represent them (2 ways)</a:t>
            </a:r>
          </a:p>
          <a:p>
            <a:pPr marL="0" indent="0">
              <a:buNone/>
            </a:pPr>
            <a:r>
              <a:rPr lang="en-US" dirty="0"/>
              <a:t>	How to model a couple example problems as an LP</a:t>
            </a:r>
          </a:p>
          <a:p>
            <a:pPr marL="0" indent="0">
              <a:buNone/>
            </a:pPr>
            <a:r>
              <a:rPr lang="en-US" dirty="0"/>
              <a:t>	Assumption is that we would feed our equations into a known algorithm</a:t>
            </a:r>
          </a:p>
          <a:p>
            <a:pPr marL="0" indent="0">
              <a:buNone/>
            </a:pPr>
            <a:endParaRPr lang="en-US" dirty="0"/>
          </a:p>
          <a:p>
            <a:pPr marL="0" indent="0">
              <a:buNone/>
            </a:pPr>
            <a:r>
              <a:rPr lang="en-US" b="1" i="1" u="sng" dirty="0"/>
              <a:t>What have we NOT seen yet</a:t>
            </a:r>
            <a:r>
              <a:rPr lang="en-US" dirty="0"/>
              <a:t>:</a:t>
            </a:r>
          </a:p>
          <a:p>
            <a:pPr marL="0" indent="0">
              <a:buNone/>
            </a:pPr>
            <a:r>
              <a:rPr lang="en-US" dirty="0"/>
              <a:t>	An actual algorithm that solves an LP (we will see that next slide deck)</a:t>
            </a:r>
          </a:p>
        </p:txBody>
      </p:sp>
    </p:spTree>
    <p:extLst>
      <p:ext uri="{BB962C8B-B14F-4D97-AF65-F5344CB8AC3E}">
        <p14:creationId xmlns:p14="http://schemas.microsoft.com/office/powerpoint/2010/main" val="2348335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Modeling the constraints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1248355"/>
            <a:ext cx="5410462" cy="5287616"/>
          </a:xfrm>
        </p:spPr>
        <p:txBody>
          <a:bodyPr/>
          <a:lstStyle/>
          <a:p>
            <a:pPr marL="0" indent="0">
              <a:buNone/>
            </a:pPr>
            <a:r>
              <a:rPr lang="en-US" dirty="0"/>
              <a:t>Ok, so we are trying to calculate:</a:t>
            </a:r>
          </a:p>
          <a:p>
            <a:pPr marL="0" indent="0">
              <a:buNone/>
            </a:pPr>
            <a:r>
              <a:rPr lang="en-US" b="1" i="1" dirty="0"/>
              <a:t>x</a:t>
            </a:r>
            <a:r>
              <a:rPr lang="en-US" b="1" i="1" baseline="-25000" dirty="0"/>
              <a:t>1</a:t>
            </a:r>
            <a:r>
              <a:rPr lang="en-US" dirty="0"/>
              <a:t>: Money spent on </a:t>
            </a:r>
            <a:r>
              <a:rPr lang="en-US" i="1" u="sng" dirty="0"/>
              <a:t>build roads</a:t>
            </a:r>
            <a:br>
              <a:rPr lang="en-US" i="1" u="sng" dirty="0"/>
            </a:br>
            <a:r>
              <a:rPr lang="en-US" b="1" i="1" dirty="0"/>
              <a:t>x</a:t>
            </a:r>
            <a:r>
              <a:rPr lang="en-US" b="1" i="1" baseline="-25000" dirty="0"/>
              <a:t>2</a:t>
            </a:r>
            <a:r>
              <a:rPr lang="en-US" dirty="0"/>
              <a:t>: Money spent on </a:t>
            </a:r>
            <a:r>
              <a:rPr lang="en-US" i="1" u="sng" dirty="0"/>
              <a:t>gun control</a:t>
            </a:r>
            <a:br>
              <a:rPr lang="en-US" i="1" u="sng" dirty="0"/>
            </a:br>
            <a:r>
              <a:rPr lang="en-US" b="1" i="1" dirty="0"/>
              <a:t>x</a:t>
            </a:r>
            <a:r>
              <a:rPr lang="en-US" b="1" i="1" baseline="-25000" dirty="0"/>
              <a:t>3</a:t>
            </a:r>
            <a:r>
              <a:rPr lang="en-US" dirty="0"/>
              <a:t>: Money spent on </a:t>
            </a:r>
            <a:r>
              <a:rPr lang="en-US" i="1" u="sng" dirty="0"/>
              <a:t>farm subsidies</a:t>
            </a:r>
            <a:br>
              <a:rPr lang="en-US" i="1" u="sng" dirty="0"/>
            </a:br>
            <a:r>
              <a:rPr lang="en-US" b="1" i="1" dirty="0"/>
              <a:t>x</a:t>
            </a:r>
            <a:r>
              <a:rPr lang="en-US" b="1" i="1" baseline="-25000" dirty="0"/>
              <a:t>4</a:t>
            </a:r>
            <a:r>
              <a:rPr lang="en-US" dirty="0"/>
              <a:t>: Money spent on </a:t>
            </a:r>
            <a:r>
              <a:rPr lang="en-US" i="1" u="sng" dirty="0"/>
              <a:t>gas tax</a:t>
            </a:r>
          </a:p>
          <a:p>
            <a:pPr marL="0" indent="0">
              <a:buNone/>
            </a:pPr>
            <a:br>
              <a:rPr lang="en-US" dirty="0"/>
            </a:br>
            <a:r>
              <a:rPr lang="en-US" i="1" u="sng" dirty="0"/>
              <a:t>Subject to</a:t>
            </a:r>
            <a:r>
              <a:rPr lang="en-US" dirty="0"/>
              <a:t>:</a:t>
            </a:r>
            <a:br>
              <a:rPr lang="en-US" dirty="0"/>
            </a:br>
            <a:r>
              <a:rPr lang="en-US" dirty="0"/>
              <a:t>We want to win half the voters in each area (see next slide for formulas)</a:t>
            </a:r>
          </a:p>
        </p:txBody>
      </p:sp>
      <p:graphicFrame>
        <p:nvGraphicFramePr>
          <p:cNvPr id="4" name="Table 3">
            <a:extLst>
              <a:ext uri="{FF2B5EF4-FFF2-40B4-BE49-F238E27FC236}">
                <a16:creationId xmlns:a16="http://schemas.microsoft.com/office/drawing/2014/main" id="{29894656-DF50-D643-B9F3-2AAB7DCDA6AB}"/>
              </a:ext>
            </a:extLst>
          </p:cNvPr>
          <p:cNvGraphicFramePr>
            <a:graphicFrameLocks noGrp="1"/>
          </p:cNvGraphicFramePr>
          <p:nvPr>
            <p:extLst>
              <p:ext uri="{D42A27DB-BD31-4B8C-83A1-F6EECF244321}">
                <p14:modId xmlns:p14="http://schemas.microsoft.com/office/powerpoint/2010/main" val="1539721512"/>
              </p:ext>
            </p:extLst>
          </p:nvPr>
        </p:nvGraphicFramePr>
        <p:xfrm>
          <a:off x="6718852" y="1673822"/>
          <a:ext cx="4802589" cy="2874325"/>
        </p:xfrm>
        <a:graphic>
          <a:graphicData uri="http://schemas.openxmlformats.org/drawingml/2006/table">
            <a:tbl>
              <a:tblPr firstRow="1" bandRow="1">
                <a:tableStyleId>{9D7B26C5-4107-4FEC-AEDC-1716B250A1EF}</a:tableStyleId>
              </a:tblPr>
              <a:tblGrid>
                <a:gridCol w="1701580">
                  <a:extLst>
                    <a:ext uri="{9D8B030D-6E8A-4147-A177-3AD203B41FA5}">
                      <a16:colId xmlns:a16="http://schemas.microsoft.com/office/drawing/2014/main" val="3185767554"/>
                    </a:ext>
                  </a:extLst>
                </a:gridCol>
                <a:gridCol w="850790">
                  <a:extLst>
                    <a:ext uri="{9D8B030D-6E8A-4147-A177-3AD203B41FA5}">
                      <a16:colId xmlns:a16="http://schemas.microsoft.com/office/drawing/2014/main" val="3633120547"/>
                    </a:ext>
                  </a:extLst>
                </a:gridCol>
                <a:gridCol w="1248354">
                  <a:extLst>
                    <a:ext uri="{9D8B030D-6E8A-4147-A177-3AD203B41FA5}">
                      <a16:colId xmlns:a16="http://schemas.microsoft.com/office/drawing/2014/main" val="1824321712"/>
                    </a:ext>
                  </a:extLst>
                </a:gridCol>
                <a:gridCol w="1001865">
                  <a:extLst>
                    <a:ext uri="{9D8B030D-6E8A-4147-A177-3AD203B41FA5}">
                      <a16:colId xmlns:a16="http://schemas.microsoft.com/office/drawing/2014/main" val="3153836622"/>
                    </a:ext>
                  </a:extLst>
                </a:gridCol>
              </a:tblGrid>
              <a:tr h="574865">
                <a:tc>
                  <a:txBody>
                    <a:bodyPr/>
                    <a:lstStyle/>
                    <a:p>
                      <a:r>
                        <a:rPr lang="en-US" dirty="0"/>
                        <a:t>Policy</a:t>
                      </a:r>
                    </a:p>
                  </a:txBody>
                  <a:tcPr/>
                </a:tc>
                <a:tc>
                  <a:txBody>
                    <a:bodyPr/>
                    <a:lstStyle/>
                    <a:p>
                      <a:r>
                        <a:rPr lang="en-US" dirty="0"/>
                        <a:t>Urban</a:t>
                      </a:r>
                    </a:p>
                  </a:txBody>
                  <a:tcPr/>
                </a:tc>
                <a:tc>
                  <a:txBody>
                    <a:bodyPr/>
                    <a:lstStyle/>
                    <a:p>
                      <a:r>
                        <a:rPr lang="en-US" dirty="0"/>
                        <a:t>Suburban</a:t>
                      </a:r>
                    </a:p>
                  </a:txBody>
                  <a:tcPr/>
                </a:tc>
                <a:tc>
                  <a:txBody>
                    <a:bodyPr/>
                    <a:lstStyle/>
                    <a:p>
                      <a:r>
                        <a:rPr lang="en-US" dirty="0"/>
                        <a:t>Rural</a:t>
                      </a:r>
                    </a:p>
                  </a:txBody>
                  <a:tcPr/>
                </a:tc>
                <a:extLst>
                  <a:ext uri="{0D108BD9-81ED-4DB2-BD59-A6C34878D82A}">
                    <a16:rowId xmlns:a16="http://schemas.microsoft.com/office/drawing/2014/main" val="1063998582"/>
                  </a:ext>
                </a:extLst>
              </a:tr>
              <a:tr h="574865">
                <a:tc>
                  <a:txBody>
                    <a:bodyPr/>
                    <a:lstStyle/>
                    <a:p>
                      <a:r>
                        <a:rPr lang="en-US" dirty="0"/>
                        <a:t>Build Roads</a:t>
                      </a:r>
                    </a:p>
                  </a:txBody>
                  <a:tcPr/>
                </a:tc>
                <a:tc>
                  <a:txBody>
                    <a:bodyPr/>
                    <a:lstStyle/>
                    <a:p>
                      <a:r>
                        <a:rPr lang="en-US" dirty="0"/>
                        <a:t>-2</a:t>
                      </a:r>
                    </a:p>
                  </a:txBody>
                  <a:tcPr/>
                </a:tc>
                <a:tc>
                  <a:txBody>
                    <a:bodyPr/>
                    <a:lstStyle/>
                    <a:p>
                      <a:r>
                        <a:rPr lang="en-US" dirty="0"/>
                        <a:t>5</a:t>
                      </a:r>
                    </a:p>
                  </a:txBody>
                  <a:tcPr/>
                </a:tc>
                <a:tc>
                  <a:txBody>
                    <a:bodyPr/>
                    <a:lstStyle/>
                    <a:p>
                      <a:r>
                        <a:rPr lang="en-US" dirty="0"/>
                        <a:t>3</a:t>
                      </a:r>
                    </a:p>
                  </a:txBody>
                  <a:tcPr/>
                </a:tc>
                <a:extLst>
                  <a:ext uri="{0D108BD9-81ED-4DB2-BD59-A6C34878D82A}">
                    <a16:rowId xmlns:a16="http://schemas.microsoft.com/office/drawing/2014/main" val="2397325828"/>
                  </a:ext>
                </a:extLst>
              </a:tr>
              <a:tr h="574865">
                <a:tc>
                  <a:txBody>
                    <a:bodyPr/>
                    <a:lstStyle/>
                    <a:p>
                      <a:r>
                        <a:rPr lang="en-US" dirty="0"/>
                        <a:t>Gun Control</a:t>
                      </a:r>
                    </a:p>
                  </a:txBody>
                  <a:tcPr/>
                </a:tc>
                <a:tc>
                  <a:txBody>
                    <a:bodyPr/>
                    <a:lstStyle/>
                    <a:p>
                      <a:r>
                        <a:rPr lang="en-US" dirty="0"/>
                        <a:t>8</a:t>
                      </a:r>
                    </a:p>
                  </a:txBody>
                  <a:tcPr/>
                </a:tc>
                <a:tc>
                  <a:txBody>
                    <a:bodyPr/>
                    <a:lstStyle/>
                    <a:p>
                      <a:r>
                        <a:rPr lang="en-US" dirty="0"/>
                        <a:t>2</a:t>
                      </a:r>
                    </a:p>
                  </a:txBody>
                  <a:tcPr/>
                </a:tc>
                <a:tc>
                  <a:txBody>
                    <a:bodyPr/>
                    <a:lstStyle/>
                    <a:p>
                      <a:r>
                        <a:rPr lang="en-US" dirty="0"/>
                        <a:t>-5</a:t>
                      </a:r>
                    </a:p>
                  </a:txBody>
                  <a:tcPr/>
                </a:tc>
                <a:extLst>
                  <a:ext uri="{0D108BD9-81ED-4DB2-BD59-A6C34878D82A}">
                    <a16:rowId xmlns:a16="http://schemas.microsoft.com/office/drawing/2014/main" val="698966262"/>
                  </a:ext>
                </a:extLst>
              </a:tr>
              <a:tr h="574865">
                <a:tc>
                  <a:txBody>
                    <a:bodyPr/>
                    <a:lstStyle/>
                    <a:p>
                      <a:r>
                        <a:rPr lang="en-US" dirty="0"/>
                        <a:t>Farm Subsidies</a:t>
                      </a:r>
                    </a:p>
                  </a:txBody>
                  <a:tcPr/>
                </a:tc>
                <a:tc>
                  <a:txBody>
                    <a:bodyPr/>
                    <a:lstStyle/>
                    <a:p>
                      <a:r>
                        <a:rPr lang="en-US" dirty="0"/>
                        <a:t>0</a:t>
                      </a:r>
                    </a:p>
                  </a:txBody>
                  <a:tcPr/>
                </a:tc>
                <a:tc>
                  <a:txBody>
                    <a:bodyPr/>
                    <a:lstStyle/>
                    <a:p>
                      <a:r>
                        <a:rPr lang="en-US" dirty="0"/>
                        <a:t>0</a:t>
                      </a:r>
                    </a:p>
                  </a:txBody>
                  <a:tcPr/>
                </a:tc>
                <a:tc>
                  <a:txBody>
                    <a:bodyPr/>
                    <a:lstStyle/>
                    <a:p>
                      <a:r>
                        <a:rPr lang="en-US" dirty="0"/>
                        <a:t>10</a:t>
                      </a:r>
                    </a:p>
                  </a:txBody>
                  <a:tcPr/>
                </a:tc>
                <a:extLst>
                  <a:ext uri="{0D108BD9-81ED-4DB2-BD59-A6C34878D82A}">
                    <a16:rowId xmlns:a16="http://schemas.microsoft.com/office/drawing/2014/main" val="2205219310"/>
                  </a:ext>
                </a:extLst>
              </a:tr>
              <a:tr h="574865">
                <a:tc>
                  <a:txBody>
                    <a:bodyPr/>
                    <a:lstStyle/>
                    <a:p>
                      <a:r>
                        <a:rPr lang="en-US" dirty="0"/>
                        <a:t>Gasoline Tax</a:t>
                      </a:r>
                    </a:p>
                  </a:txBody>
                  <a:tcPr/>
                </a:tc>
                <a:tc>
                  <a:txBody>
                    <a:bodyPr/>
                    <a:lstStyle/>
                    <a:p>
                      <a:r>
                        <a:rPr lang="en-US" dirty="0"/>
                        <a:t>10</a:t>
                      </a:r>
                    </a:p>
                  </a:txBody>
                  <a:tcPr/>
                </a:tc>
                <a:tc>
                  <a:txBody>
                    <a:bodyPr/>
                    <a:lstStyle/>
                    <a:p>
                      <a:r>
                        <a:rPr lang="en-US" dirty="0"/>
                        <a:t>0</a:t>
                      </a:r>
                    </a:p>
                  </a:txBody>
                  <a:tcPr/>
                </a:tc>
                <a:tc>
                  <a:txBody>
                    <a:bodyPr/>
                    <a:lstStyle/>
                    <a:p>
                      <a:r>
                        <a:rPr lang="en-US" dirty="0"/>
                        <a:t>-2</a:t>
                      </a:r>
                    </a:p>
                  </a:txBody>
                  <a:tcPr/>
                </a:tc>
                <a:extLst>
                  <a:ext uri="{0D108BD9-81ED-4DB2-BD59-A6C34878D82A}">
                    <a16:rowId xmlns:a16="http://schemas.microsoft.com/office/drawing/2014/main" val="1766280602"/>
                  </a:ext>
                </a:extLst>
              </a:tr>
            </a:tbl>
          </a:graphicData>
        </a:graphic>
      </p:graphicFrame>
    </p:spTree>
    <p:extLst>
      <p:ext uri="{BB962C8B-B14F-4D97-AF65-F5344CB8AC3E}">
        <p14:creationId xmlns:p14="http://schemas.microsoft.com/office/powerpoint/2010/main" val="4219420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Final Linear Program</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3" y="930302"/>
            <a:ext cx="10165342" cy="516835"/>
          </a:xfrm>
        </p:spPr>
        <p:txBody>
          <a:bodyPr/>
          <a:lstStyle/>
          <a:p>
            <a:pPr marL="0" indent="0">
              <a:buNone/>
            </a:pPr>
            <a:r>
              <a:rPr lang="en-US" dirty="0"/>
              <a:t>We want to minimize total cost on advertising:</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DF8A2EE-D84F-1E4A-8A47-11BC7DBECB14}"/>
                  </a:ext>
                </a:extLst>
              </p:cNvPr>
              <p:cNvSpPr txBox="1">
                <a:spLocks/>
              </p:cNvSpPr>
              <p:nvPr/>
            </p:nvSpPr>
            <p:spPr>
              <a:xfrm>
                <a:off x="1142739" y="1615440"/>
                <a:ext cx="10165342" cy="545869"/>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oMath>
                  </m:oMathPara>
                </a14:m>
                <a:endParaRPr lang="en-US" dirty="0">
                  <a:solidFill>
                    <a:schemeClr val="bg1"/>
                  </a:solidFill>
                </a:endParaRPr>
              </a:p>
            </p:txBody>
          </p:sp>
        </mc:Choice>
        <mc:Fallback xmlns="">
          <p:sp>
            <p:nvSpPr>
              <p:cNvPr id="5" name="Content Placeholder 2">
                <a:extLst>
                  <a:ext uri="{FF2B5EF4-FFF2-40B4-BE49-F238E27FC236}">
                    <a16:creationId xmlns:a16="http://schemas.microsoft.com/office/drawing/2014/main" id="{0DF8A2EE-D84F-1E4A-8A47-11BC7DBECB14}"/>
                  </a:ext>
                </a:extLst>
              </p:cNvPr>
              <p:cNvSpPr txBox="1">
                <a:spLocks noRot="1" noChangeAspect="1" noMove="1" noResize="1" noEditPoints="1" noAdjustHandles="1" noChangeArrowheads="1" noChangeShapeType="1" noTextEdit="1"/>
              </p:cNvSpPr>
              <p:nvPr/>
            </p:nvSpPr>
            <p:spPr>
              <a:xfrm>
                <a:off x="1142739" y="1615440"/>
                <a:ext cx="10165342" cy="545869"/>
              </a:xfrm>
              <a:prstGeom prst="rect">
                <a:avLst/>
              </a:prstGeo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7609437F-2FC8-D840-9BE4-38D90C964938}"/>
              </a:ext>
            </a:extLst>
          </p:cNvPr>
          <p:cNvSpPr txBox="1">
            <a:spLocks/>
          </p:cNvSpPr>
          <p:nvPr/>
        </p:nvSpPr>
        <p:spPr>
          <a:xfrm>
            <a:off x="1136798" y="2403499"/>
            <a:ext cx="10165342" cy="51683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Subject to these constraints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59CFFA8-81CD-D147-8DF4-C95DD403F315}"/>
                  </a:ext>
                </a:extLst>
              </p:cNvPr>
              <p:cNvSpPr txBox="1">
                <a:spLocks/>
              </p:cNvSpPr>
              <p:nvPr/>
            </p:nvSpPr>
            <p:spPr>
              <a:xfrm>
                <a:off x="1138124" y="3116804"/>
                <a:ext cx="10165342" cy="3158265"/>
              </a:xfrm>
              <a:prstGeom prst="rect">
                <a:avLst/>
              </a:prstGeom>
              <a:solidFill>
                <a:schemeClr val="bg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lnSpc>
                    <a:spcPct val="20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+8</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50</m:t>
                      </m:r>
                    </m:oMath>
                    <m:oMath xmlns:m="http://schemas.openxmlformats.org/officeDocument/2006/math">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100</m:t>
                      </m:r>
                    </m:oMath>
                    <m:oMath xmlns:m="http://schemas.openxmlformats.org/officeDocument/2006/math">
                      <m:r>
                        <a:rPr lang="en-US" b="0" i="1" smtClean="0">
                          <a:solidFill>
                            <a:schemeClr val="bg1"/>
                          </a:solidFill>
                          <a:latin typeface="Cambria Math" panose="02040503050406030204" pitchFamily="18" charset="0"/>
                        </a:rPr>
                        <m:t>3</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−5</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+10</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−2</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25</m:t>
                      </m:r>
                    </m:oMath>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1</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2</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3</m:t>
                          </m:r>
                        </m:sub>
                      </m:sSub>
                      <m:r>
                        <a:rPr lang="en-US" b="0" i="1" smtClean="0">
                          <a:solidFill>
                            <a:schemeClr val="bg1"/>
                          </a:solidFill>
                          <a:latin typeface="Cambria Math" panose="02040503050406030204" pitchFamily="18" charset="0"/>
                        </a:rPr>
                        <m:t>,</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𝑥</m:t>
                          </m:r>
                        </m:e>
                        <m:sub>
                          <m:r>
                            <a:rPr lang="en-US" b="0" i="1" smtClean="0">
                              <a:solidFill>
                                <a:schemeClr val="bg1"/>
                              </a:solidFill>
                              <a:latin typeface="Cambria Math" panose="02040503050406030204" pitchFamily="18" charset="0"/>
                            </a:rPr>
                            <m:t>4</m:t>
                          </m:r>
                        </m:sub>
                      </m:sSub>
                      <m:r>
                        <m:rPr>
                          <m:aln/>
                        </m:rP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7" name="Content Placeholder 2">
                <a:extLst>
                  <a:ext uri="{FF2B5EF4-FFF2-40B4-BE49-F238E27FC236}">
                    <a16:creationId xmlns:a16="http://schemas.microsoft.com/office/drawing/2014/main" id="{459CFFA8-81CD-D147-8DF4-C95DD403F315}"/>
                  </a:ext>
                </a:extLst>
              </p:cNvPr>
              <p:cNvSpPr txBox="1">
                <a:spLocks noRot="1" noChangeAspect="1" noMove="1" noResize="1" noEditPoints="1" noAdjustHandles="1" noChangeArrowheads="1" noChangeShapeType="1" noTextEdit="1"/>
              </p:cNvSpPr>
              <p:nvPr/>
            </p:nvSpPr>
            <p:spPr>
              <a:xfrm>
                <a:off x="1138124" y="3116804"/>
                <a:ext cx="10165342" cy="315826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633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What is linear programming?</a:t>
            </a:r>
          </a:p>
        </p:txBody>
      </p:sp>
    </p:spTree>
    <p:extLst>
      <p:ext uri="{BB962C8B-B14F-4D97-AF65-F5344CB8AC3E}">
        <p14:creationId xmlns:p14="http://schemas.microsoft.com/office/powerpoint/2010/main" val="26220965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089329"/>
            <a:ext cx="9905999" cy="1356692"/>
          </a:xfrm>
        </p:spPr>
        <p:txBody>
          <a:bodyPr/>
          <a:lstStyle/>
          <a:p>
            <a:pPr marL="0" indent="0">
              <a:buNone/>
            </a:pPr>
            <a:r>
              <a:rPr lang="en-US" dirty="0"/>
              <a:t>As seen on the previous slide. A </a:t>
            </a:r>
            <a:r>
              <a:rPr lang="en-US" b="1" i="1" u="sng" dirty="0"/>
              <a:t>Linear Program </a:t>
            </a:r>
            <a:r>
              <a:rPr lang="en-US" dirty="0"/>
              <a:t>is any problem in which you wish to </a:t>
            </a:r>
            <a:r>
              <a:rPr lang="en-US" i="1" u="sng" dirty="0"/>
              <a:t>maximize or minimize a linear function</a:t>
            </a:r>
            <a:r>
              <a:rPr lang="en-US" dirty="0"/>
              <a:t> subject to a </a:t>
            </a:r>
            <a:r>
              <a:rPr lang="en-US" i="1" u="sng" dirty="0"/>
              <a:t>list of linear inequalities</a:t>
            </a:r>
            <a:r>
              <a:rPr lang="en-US" dirty="0"/>
              <a:t>.</a:t>
            </a:r>
          </a:p>
          <a:p>
            <a:pPr marL="0" indent="0">
              <a:buNone/>
            </a:pPr>
            <a:endParaRPr lang="en-US" dirty="0"/>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6099235" y="2994660"/>
            <a:ext cx="4948175" cy="2663190"/>
          </a:xfrm>
          <a:prstGeom prst="rect">
            <a:avLst/>
          </a:prstGeom>
        </p:spPr>
      </p:pic>
      <p:sp>
        <p:nvSpPr>
          <p:cNvPr id="6" name="Content Placeholder 2">
            <a:extLst>
              <a:ext uri="{FF2B5EF4-FFF2-40B4-BE49-F238E27FC236}">
                <a16:creationId xmlns:a16="http://schemas.microsoft.com/office/drawing/2014/main" id="{5B870970-5683-CA4A-A1F9-E5F167FF210A}"/>
              </a:ext>
            </a:extLst>
          </p:cNvPr>
          <p:cNvSpPr txBox="1">
            <a:spLocks/>
          </p:cNvSpPr>
          <p:nvPr/>
        </p:nvSpPr>
        <p:spPr>
          <a:xfrm>
            <a:off x="1805939" y="2880361"/>
            <a:ext cx="4201855" cy="294894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Most LPs have many (often infinite) </a:t>
            </a:r>
            <a:r>
              <a:rPr lang="en-US" b="1" i="1" u="sng" dirty="0"/>
              <a:t>feasible solutions</a:t>
            </a:r>
            <a:r>
              <a:rPr lang="en-US" dirty="0"/>
              <a:t>.</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Some LPs do </a:t>
            </a:r>
            <a:r>
              <a:rPr lang="en-US" b="1" i="1" u="sng" dirty="0"/>
              <a:t>not have a feasible solution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Others are </a:t>
            </a:r>
            <a:r>
              <a:rPr lang="en-US" b="1" i="1" u="sng" dirty="0"/>
              <a:t>unbounded</a:t>
            </a:r>
            <a:r>
              <a:rPr lang="en-US" dirty="0"/>
              <a:t> (solution is infinite)</a:t>
            </a:r>
          </a:p>
        </p:txBody>
      </p:sp>
    </p:spTree>
    <p:extLst>
      <p:ext uri="{BB962C8B-B14F-4D97-AF65-F5344CB8AC3E}">
        <p14:creationId xmlns:p14="http://schemas.microsoft.com/office/powerpoint/2010/main" val="1004396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Linear Programming</a:t>
            </a:r>
          </a:p>
        </p:txBody>
      </p:sp>
      <p:pic>
        <p:nvPicPr>
          <p:cNvPr id="5" name="Picture 4">
            <a:extLst>
              <a:ext uri="{FF2B5EF4-FFF2-40B4-BE49-F238E27FC236}">
                <a16:creationId xmlns:a16="http://schemas.microsoft.com/office/drawing/2014/main" id="{ACED791C-9138-5A40-96CC-A136AD6B9F75}"/>
              </a:ext>
            </a:extLst>
          </p:cNvPr>
          <p:cNvPicPr>
            <a:picLocks noChangeAspect="1"/>
          </p:cNvPicPr>
          <p:nvPr/>
        </p:nvPicPr>
        <p:blipFill>
          <a:blip r:embed="rId2"/>
          <a:stretch>
            <a:fillRect/>
          </a:stretch>
        </p:blipFill>
        <p:spPr>
          <a:xfrm>
            <a:off x="8295959" y="2343150"/>
            <a:ext cx="3780151" cy="2034540"/>
          </a:xfrm>
          <a:prstGeom prst="rect">
            <a:avLst/>
          </a:prstGeom>
        </p:spPr>
      </p:pic>
      <p:pic>
        <p:nvPicPr>
          <p:cNvPr id="9" name="Picture 8">
            <a:extLst>
              <a:ext uri="{FF2B5EF4-FFF2-40B4-BE49-F238E27FC236}">
                <a16:creationId xmlns:a16="http://schemas.microsoft.com/office/drawing/2014/main" id="{40DBF929-F8B1-A046-A1A4-D97CC7BFAF3B}"/>
              </a:ext>
            </a:extLst>
          </p:cNvPr>
          <p:cNvPicPr>
            <a:picLocks noChangeAspect="1"/>
          </p:cNvPicPr>
          <p:nvPr/>
        </p:nvPicPr>
        <p:blipFill>
          <a:blip r:embed="rId3"/>
          <a:stretch>
            <a:fillRect/>
          </a:stretch>
        </p:blipFill>
        <p:spPr>
          <a:xfrm>
            <a:off x="519430" y="1268730"/>
            <a:ext cx="7540454" cy="5030470"/>
          </a:xfrm>
          <a:prstGeom prst="rect">
            <a:avLst/>
          </a:prstGeom>
        </p:spPr>
      </p:pic>
    </p:spTree>
    <p:extLst>
      <p:ext uri="{BB962C8B-B14F-4D97-AF65-F5344CB8AC3E}">
        <p14:creationId xmlns:p14="http://schemas.microsoft.com/office/powerpoint/2010/main" val="4716528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5032</TotalTime>
  <Words>3281</Words>
  <Application>Microsoft Macintosh PowerPoint</Application>
  <PresentationFormat>Widescreen</PresentationFormat>
  <Paragraphs>388</Paragraphs>
  <Slides>49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Tw Cen MT</vt:lpstr>
      <vt:lpstr>Circuit</vt:lpstr>
      <vt:lpstr>Linear Programming</vt:lpstr>
      <vt:lpstr>Introduction and motivation</vt:lpstr>
      <vt:lpstr>Motivating Problem</vt:lpstr>
      <vt:lpstr>Modeling the constraints</vt:lpstr>
      <vt:lpstr>Modeling the constraints</vt:lpstr>
      <vt:lpstr>Final Linear Program</vt:lpstr>
      <vt:lpstr>What is linear programming?</vt:lpstr>
      <vt:lpstr>Linear Programming</vt:lpstr>
      <vt:lpstr>Linear Programming</vt:lpstr>
      <vt:lpstr>Overall LP Process</vt:lpstr>
      <vt:lpstr>Other Applications of LP</vt:lpstr>
      <vt:lpstr>Standard Form</vt:lpstr>
      <vt:lpstr>Motivation for standard / Slack Form</vt:lpstr>
      <vt:lpstr>General Standard Form</vt:lpstr>
      <vt:lpstr>Standard Form (Matrix Representation)</vt:lpstr>
      <vt:lpstr>Standard Form (Matrix Representation)</vt:lpstr>
      <vt:lpstr>Some Terminology</vt:lpstr>
      <vt:lpstr>Converting Linear Programs to Standard Form</vt:lpstr>
      <vt:lpstr>Issue 1: Objective Function Minimizes</vt:lpstr>
      <vt:lpstr>Issue 1: Objective Function Minimizes</vt:lpstr>
      <vt:lpstr>Issue 2: Vars without Non-Negativity</vt:lpstr>
      <vt:lpstr>Issue 2: Vars without Non-Negativity</vt:lpstr>
      <vt:lpstr>Issue 3: Equality Constraints</vt:lpstr>
      <vt:lpstr>Issue 3: Equality Constraints</vt:lpstr>
      <vt:lpstr>Issue 4: Inequality Constraints (≥)</vt:lpstr>
      <vt:lpstr>Issue 4: Inequality Constraints (≥)</vt:lpstr>
      <vt:lpstr>Conclusion</vt:lpstr>
      <vt:lpstr>A Note On Strict Inequalities (&lt;)</vt:lpstr>
      <vt:lpstr>Slack Form</vt:lpstr>
      <vt:lpstr>Why Slack Form?</vt:lpstr>
      <vt:lpstr>General Slack Form</vt:lpstr>
      <vt:lpstr>Example: Standard vs Slack</vt:lpstr>
      <vt:lpstr>Representation of Slack Form</vt:lpstr>
      <vt:lpstr>Using Linear programming to solve Shortest Path problem</vt:lpstr>
      <vt:lpstr>Recall: shortest path problems</vt:lpstr>
      <vt:lpstr>Some terms</vt:lpstr>
      <vt:lpstr>Shortest path: LP Solution</vt:lpstr>
      <vt:lpstr>Why Maximize?</vt:lpstr>
      <vt:lpstr>Using Linear programming to solve Max-Flow Problem</vt:lpstr>
      <vt:lpstr>Recall: Maximum Flow</vt:lpstr>
      <vt:lpstr>Some terms</vt:lpstr>
      <vt:lpstr>Max-Flow: LP Solution</vt:lpstr>
      <vt:lpstr>Size of the Linear Program</vt:lpstr>
      <vt:lpstr>Min-Cost Flow</vt:lpstr>
      <vt:lpstr>Minimum-Cost Flow</vt:lpstr>
      <vt:lpstr>Some terms</vt:lpstr>
      <vt:lpstr>Min-Cost Flow: LP Solution</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Floryan, Mark Richard (mrf8t)</cp:lastModifiedBy>
  <cp:revision>75</cp:revision>
  <dcterms:created xsi:type="dcterms:W3CDTF">2023-02-24T14:15:53Z</dcterms:created>
  <dcterms:modified xsi:type="dcterms:W3CDTF">2026-02-10T15:06:43Z</dcterms:modified>
</cp:coreProperties>
</file>